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94" r:id="rId2"/>
    <p:sldId id="316" r:id="rId3"/>
    <p:sldId id="317" r:id="rId4"/>
    <p:sldId id="318" r:id="rId5"/>
    <p:sldId id="280" r:id="rId6"/>
    <p:sldId id="281" r:id="rId7"/>
    <p:sldId id="282" r:id="rId8"/>
    <p:sldId id="303" r:id="rId9"/>
    <p:sldId id="284" r:id="rId10"/>
    <p:sldId id="287" r:id="rId11"/>
    <p:sldId id="285" r:id="rId12"/>
    <p:sldId id="298" r:id="rId13"/>
    <p:sldId id="311" r:id="rId14"/>
    <p:sldId id="286" r:id="rId15"/>
    <p:sldId id="299" r:id="rId16"/>
    <p:sldId id="288" r:id="rId17"/>
    <p:sldId id="300" r:id="rId18"/>
    <p:sldId id="301" r:id="rId19"/>
    <p:sldId id="292" r:id="rId20"/>
    <p:sldId id="296" r:id="rId21"/>
    <p:sldId id="293" r:id="rId22"/>
    <p:sldId id="313" r:id="rId23"/>
    <p:sldId id="314" r:id="rId24"/>
    <p:sldId id="310" r:id="rId25"/>
    <p:sldId id="297" r:id="rId26"/>
    <p:sldId id="304" r:id="rId27"/>
    <p:sldId id="290" r:id="rId28"/>
    <p:sldId id="307" r:id="rId29"/>
    <p:sldId id="308" r:id="rId30"/>
  </p:sldIdLst>
  <p:sldSz cx="12192000" cy="6858000"/>
  <p:notesSz cx="6794500" cy="99822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ina stuardo" initials="cs" lastIdx="1" clrIdx="0">
    <p:extLst>
      <p:ext uri="{19B8F6BF-5375-455C-9EA6-DF929625EA0E}">
        <p15:presenceInfo xmlns:p15="http://schemas.microsoft.com/office/powerpoint/2012/main" userId="S-1-5-21-38207951-1404200462-867389065-118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2" autoAdjust="0"/>
    <p:restoredTop sz="78624" autoAdjust="0"/>
  </p:normalViewPr>
  <p:slideViewPr>
    <p:cSldViewPr snapToGrid="0">
      <p:cViewPr varScale="1">
        <p:scale>
          <a:sx n="54" d="100"/>
          <a:sy n="54" d="100"/>
        </p:scale>
        <p:origin x="480"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s-CL" sz="1600" b="1" dirty="0"/>
              <a:t>Toneladas</a:t>
            </a:r>
          </a:p>
        </c:rich>
      </c:tx>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Hoja1!$C$3:$C$20</c:f>
              <c:numCache>
                <c:formatCode>General</c:formatCode>
                <c:ptCount val="18"/>
                <c:pt idx="0">
                  <c:v>1990</c:v>
                </c:pt>
                <c:pt idx="1">
                  <c:v>1995</c:v>
                </c:pt>
                <c:pt idx="2">
                  <c:v>2000</c:v>
                </c:pt>
                <c:pt idx="3">
                  <c:v>2005</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numCache>
            </c:numRef>
          </c:xVal>
          <c:yVal>
            <c:numRef>
              <c:f>Hoja1!$D$3:$D$20</c:f>
              <c:numCache>
                <c:formatCode>General</c:formatCode>
                <c:ptCount val="18"/>
                <c:pt idx="0">
                  <c:v>2327</c:v>
                </c:pt>
                <c:pt idx="1">
                  <c:v>5596</c:v>
                </c:pt>
                <c:pt idx="2">
                  <c:v>35015</c:v>
                </c:pt>
                <c:pt idx="3">
                  <c:v>71199</c:v>
                </c:pt>
                <c:pt idx="4">
                  <c:v>193926</c:v>
                </c:pt>
                <c:pt idx="5">
                  <c:v>179149</c:v>
                </c:pt>
                <c:pt idx="6">
                  <c:v>228566</c:v>
                </c:pt>
                <c:pt idx="7">
                  <c:v>295562</c:v>
                </c:pt>
                <c:pt idx="8">
                  <c:v>263914</c:v>
                </c:pt>
                <c:pt idx="9">
                  <c:v>264811</c:v>
                </c:pt>
                <c:pt idx="10">
                  <c:v>245435</c:v>
                </c:pt>
                <c:pt idx="11">
                  <c:v>300023</c:v>
                </c:pt>
                <c:pt idx="12">
                  <c:v>313607</c:v>
                </c:pt>
                <c:pt idx="13">
                  <c:v>353022</c:v>
                </c:pt>
                <c:pt idx="14">
                  <c:v>398248</c:v>
                </c:pt>
                <c:pt idx="15">
                  <c:v>379096</c:v>
                </c:pt>
                <c:pt idx="16">
                  <c:v>400551</c:v>
                </c:pt>
                <c:pt idx="17">
                  <c:v>425849</c:v>
                </c:pt>
              </c:numCache>
            </c:numRef>
          </c:yVal>
          <c:smooth val="0"/>
          <c:extLst>
            <c:ext xmlns:c16="http://schemas.microsoft.com/office/drawing/2014/chart" uri="{C3380CC4-5D6E-409C-BE32-E72D297353CC}">
              <c16:uniqueId val="{00000000-6092-4714-9C83-1AE73714380F}"/>
            </c:ext>
          </c:extLst>
        </c:ser>
        <c:dLbls>
          <c:showLegendKey val="0"/>
          <c:showVal val="0"/>
          <c:showCatName val="0"/>
          <c:showSerName val="0"/>
          <c:showPercent val="0"/>
          <c:showBubbleSize val="0"/>
        </c:dLbls>
        <c:axId val="1371284127"/>
        <c:axId val="1371275807"/>
      </c:scatterChart>
      <c:valAx>
        <c:axId val="137128412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1371275807"/>
        <c:crosses val="autoZero"/>
        <c:crossBetween val="midCat"/>
      </c:valAx>
      <c:valAx>
        <c:axId val="13712758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1371284127"/>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4283" cy="500844"/>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48645" y="0"/>
            <a:ext cx="2944283" cy="500844"/>
          </a:xfrm>
          <a:prstGeom prst="rect">
            <a:avLst/>
          </a:prstGeom>
        </p:spPr>
        <p:txBody>
          <a:bodyPr vert="horz" lIns="91440" tIns="45720" rIns="91440" bIns="45720" rtlCol="0"/>
          <a:lstStyle>
            <a:lvl1pPr algn="r">
              <a:defRPr sz="1200"/>
            </a:lvl1pPr>
          </a:lstStyle>
          <a:p>
            <a:fld id="{5AA827E6-97A7-4556-B8F4-CDF23AC70879}" type="datetimeFigureOut">
              <a:rPr lang="es-CL" smtClean="0"/>
              <a:t>26-09-2022</a:t>
            </a:fld>
            <a:endParaRPr lang="es-CL"/>
          </a:p>
        </p:txBody>
      </p:sp>
      <p:sp>
        <p:nvSpPr>
          <p:cNvPr id="4" name="Marcador de imagen de diapositiva 3"/>
          <p:cNvSpPr>
            <a:spLocks noGrp="1" noRot="1" noChangeAspect="1"/>
          </p:cNvSpPr>
          <p:nvPr>
            <p:ph type="sldImg" idx="2"/>
          </p:nvPr>
        </p:nvSpPr>
        <p:spPr>
          <a:xfrm>
            <a:off x="403225" y="1247775"/>
            <a:ext cx="5988050" cy="3368675"/>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79450" y="4803934"/>
            <a:ext cx="5435600" cy="3930491"/>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Marcador de pie de página 5"/>
          <p:cNvSpPr>
            <a:spLocks noGrp="1"/>
          </p:cNvSpPr>
          <p:nvPr>
            <p:ph type="ftr" sz="quarter" idx="4"/>
          </p:nvPr>
        </p:nvSpPr>
        <p:spPr>
          <a:xfrm>
            <a:off x="0" y="9481358"/>
            <a:ext cx="2944283" cy="500842"/>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48645" y="9481358"/>
            <a:ext cx="2944283" cy="500842"/>
          </a:xfrm>
          <a:prstGeom prst="rect">
            <a:avLst/>
          </a:prstGeom>
        </p:spPr>
        <p:txBody>
          <a:bodyPr vert="horz" lIns="91440" tIns="45720" rIns="91440" bIns="45720" rtlCol="0" anchor="b"/>
          <a:lstStyle>
            <a:lvl1pPr algn="r">
              <a:defRPr sz="1200"/>
            </a:lvl1pPr>
          </a:lstStyle>
          <a:p>
            <a:fld id="{EC5076D6-5EBF-4AD8-8E4C-551D92041A8E}" type="slidenum">
              <a:rPr lang="es-CL" smtClean="0"/>
              <a:t>‹Nº›</a:t>
            </a:fld>
            <a:endParaRPr lang="es-CL"/>
          </a:p>
        </p:txBody>
      </p:sp>
    </p:spTree>
    <p:extLst>
      <p:ext uri="{BB962C8B-B14F-4D97-AF65-F5344CB8AC3E}">
        <p14:creationId xmlns:p14="http://schemas.microsoft.com/office/powerpoint/2010/main" val="3303165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EC5076D6-5EBF-4AD8-8E4C-551D92041A8E}" type="slidenum">
              <a:rPr lang="es-CL" smtClean="0"/>
              <a:t>1</a:t>
            </a:fld>
            <a:endParaRPr lang="es-CL"/>
          </a:p>
        </p:txBody>
      </p:sp>
    </p:spTree>
    <p:extLst>
      <p:ext uri="{BB962C8B-B14F-4D97-AF65-F5344CB8AC3E}">
        <p14:creationId xmlns:p14="http://schemas.microsoft.com/office/powerpoint/2010/main" val="2789904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En la Actualidad, el</a:t>
            </a:r>
            <a:r>
              <a:rPr lang="es-CL" baseline="0" dirty="0" smtClean="0"/>
              <a:t> programa cuenta con 10 estaciones en la región de los lagos, y de echo desde septiembre de este año se incluyeron 2 estaciones más, Isla </a:t>
            </a:r>
            <a:r>
              <a:rPr lang="es-CL" baseline="0" dirty="0" err="1" smtClean="0"/>
              <a:t>Quehuí</a:t>
            </a:r>
            <a:r>
              <a:rPr lang="es-CL" baseline="0" dirty="0" smtClean="0"/>
              <a:t> y </a:t>
            </a:r>
            <a:r>
              <a:rPr lang="es-CL" baseline="0" dirty="0" err="1" smtClean="0"/>
              <a:t>Calbuco</a:t>
            </a:r>
            <a:r>
              <a:rPr lang="es-CL" baseline="0" dirty="0" smtClean="0"/>
              <a:t>, a pedido de la SUBPESCA. 3 estaciones en la región de </a:t>
            </a:r>
            <a:r>
              <a:rPr lang="es-CL" baseline="0" dirty="0" err="1" smtClean="0"/>
              <a:t>Aysen</a:t>
            </a:r>
            <a:r>
              <a:rPr lang="es-CL" baseline="0" dirty="0" smtClean="0"/>
              <a:t> y 1 en la región de Magallanes.</a:t>
            </a:r>
          </a:p>
          <a:p>
            <a:endParaRPr lang="es-CL" baseline="0" dirty="0" smtClean="0"/>
          </a:p>
          <a:p>
            <a:r>
              <a:rPr lang="es-CL" baseline="0" dirty="0" smtClean="0"/>
              <a:t>Las estaciones de la región de los Lagos, Por la importancia que tiene para la industria, y para poder obtener la mejor información, se muestrea con un promedio de 10 días desde Septiembre hasta Marzo, que son los meses donde se  realiza la instalación de colectores y la posterior estimación de la abundancia en estos. </a:t>
            </a:r>
          </a:p>
          <a:p>
            <a:r>
              <a:rPr lang="es-CL" baseline="0" dirty="0" smtClean="0"/>
              <a:t>Las estaciones de ,a región de </a:t>
            </a:r>
            <a:r>
              <a:rPr lang="es-CL" baseline="0" dirty="0" err="1" smtClean="0"/>
              <a:t>aysen</a:t>
            </a:r>
            <a:r>
              <a:rPr lang="es-CL" baseline="0" dirty="0" smtClean="0"/>
              <a:t> y Magallanes se muestrean 1 vez al mes.</a:t>
            </a:r>
          </a:p>
          <a:p>
            <a:endParaRPr lang="es-CL" baseline="0" dirty="0" smtClean="0"/>
          </a:p>
          <a:p>
            <a:r>
              <a:rPr lang="es-CL" baseline="0" dirty="0" smtClean="0"/>
              <a:t>En cada muestreo se realizan varios tipos de mediciones. Primero, con una red cilíndrico </a:t>
            </a:r>
            <a:r>
              <a:rPr lang="es-CL" baseline="0" dirty="0" err="1" smtClean="0"/>
              <a:t>conica</a:t>
            </a:r>
            <a:r>
              <a:rPr lang="es-CL" baseline="0" dirty="0" smtClean="0"/>
              <a:t> de 75 micras de trama de red, se hace un arrastre vertical para hacer el muestreo de zooplancton, del cual se identificaran y contaran las larvas de mitílidos. Segundo, le lanza el CTD, que mide presión, salinidad y temperatura en la columna de agua, para conocer las características hidrográficas de cada estación en el tiempo. Además, </a:t>
            </a:r>
            <a:r>
              <a:rPr lang="es-CL" baseline="0" dirty="0" err="1" smtClean="0"/>
              <a:t>atravez</a:t>
            </a:r>
            <a:r>
              <a:rPr lang="es-CL" baseline="0" dirty="0" smtClean="0"/>
              <a:t> de una manguera de 10 metros de largo se obtiene una muestra integrada para la cuantificación e identificación de fitoplancton.</a:t>
            </a:r>
          </a:p>
          <a:p>
            <a:r>
              <a:rPr lang="es-CL" baseline="0" dirty="0" smtClean="0"/>
              <a:t>Una vez en el laboratorio, las muestras son revisadas, las de zooplancton por medio de una microscopio </a:t>
            </a:r>
            <a:r>
              <a:rPr lang="es-CL" baseline="0" dirty="0" err="1" smtClean="0"/>
              <a:t>esteroscopico</a:t>
            </a:r>
            <a:r>
              <a:rPr lang="es-CL" baseline="0" dirty="0" smtClean="0"/>
              <a:t> “una lupa”. Y las muestras de fitoplancton se observan por medio de un microscopio invertido con contraste de fase. </a:t>
            </a:r>
          </a:p>
          <a:p>
            <a:endParaRPr lang="es-CL" baseline="0" dirty="0" smtClean="0"/>
          </a:p>
          <a:p>
            <a:r>
              <a:rPr lang="es-CL" baseline="0" dirty="0" smtClean="0"/>
              <a:t>La pregunta detrás de este objetivo es cual es la temporalidad, distribución espacial y abundancia de larvas de mitílidos y si esta tiene alguna relación con las variables hidrográficas que estudiamos. </a:t>
            </a:r>
            <a:endParaRPr lang="es-CL" dirty="0"/>
          </a:p>
        </p:txBody>
      </p:sp>
      <p:sp>
        <p:nvSpPr>
          <p:cNvPr id="4" name="Marcador de número de diapositiva 3"/>
          <p:cNvSpPr>
            <a:spLocks noGrp="1"/>
          </p:cNvSpPr>
          <p:nvPr>
            <p:ph type="sldNum" sz="quarter" idx="10"/>
          </p:nvPr>
        </p:nvSpPr>
        <p:spPr/>
        <p:txBody>
          <a:bodyPr/>
          <a:lstStyle/>
          <a:p>
            <a:fld id="{EC5076D6-5EBF-4AD8-8E4C-551D92041A8E}" type="slidenum">
              <a:rPr lang="es-CL" smtClean="0"/>
              <a:t>11</a:t>
            </a:fld>
            <a:endParaRPr lang="es-CL"/>
          </a:p>
        </p:txBody>
      </p:sp>
    </p:spTree>
    <p:extLst>
      <p:ext uri="{BB962C8B-B14F-4D97-AF65-F5344CB8AC3E}">
        <p14:creationId xmlns:p14="http://schemas.microsoft.com/office/powerpoint/2010/main" val="5513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En la Actualidad, el</a:t>
            </a:r>
            <a:r>
              <a:rPr lang="es-CL" baseline="0" dirty="0" smtClean="0"/>
              <a:t> programa cuenta con 10 estaciones en la región de los lagos, y de echo desde septiembre de este año se incluyeron 2 estaciones más, Isla </a:t>
            </a:r>
            <a:r>
              <a:rPr lang="es-CL" baseline="0" dirty="0" err="1" smtClean="0"/>
              <a:t>Quehuí</a:t>
            </a:r>
            <a:r>
              <a:rPr lang="es-CL" baseline="0" dirty="0" smtClean="0"/>
              <a:t> y </a:t>
            </a:r>
            <a:r>
              <a:rPr lang="es-CL" baseline="0" dirty="0" err="1" smtClean="0"/>
              <a:t>Calbuco</a:t>
            </a:r>
            <a:r>
              <a:rPr lang="es-CL" baseline="0" dirty="0" smtClean="0"/>
              <a:t>, a pedido de la SUBPESCA. 3 estaciones en la región de </a:t>
            </a:r>
            <a:r>
              <a:rPr lang="es-CL" baseline="0" dirty="0" err="1" smtClean="0"/>
              <a:t>Aysen</a:t>
            </a:r>
            <a:r>
              <a:rPr lang="es-CL" baseline="0" dirty="0" smtClean="0"/>
              <a:t> y 1 en la región de Magallanes.</a:t>
            </a:r>
          </a:p>
          <a:p>
            <a:endParaRPr lang="es-CL" baseline="0" dirty="0" smtClean="0"/>
          </a:p>
          <a:p>
            <a:r>
              <a:rPr lang="es-CL" baseline="0" dirty="0" smtClean="0"/>
              <a:t>Las estaciones de la región de los Lagos, Por la importancia que tiene para la industria, y para poder obtener la mejor información, se muestrea con un promedio de 10 días desde Septiembre hasta Marzo, que son los meses donde se  realiza la instalación de colectores y la posterior estimación de la abundancia en estos. </a:t>
            </a:r>
          </a:p>
          <a:p>
            <a:r>
              <a:rPr lang="es-CL" baseline="0" dirty="0" smtClean="0"/>
              <a:t>Las estaciones de ,a región de </a:t>
            </a:r>
            <a:r>
              <a:rPr lang="es-CL" baseline="0" dirty="0" err="1" smtClean="0"/>
              <a:t>aysen</a:t>
            </a:r>
            <a:r>
              <a:rPr lang="es-CL" baseline="0" dirty="0" smtClean="0"/>
              <a:t> y Magallanes se muestrean 1 vez al mes.</a:t>
            </a:r>
          </a:p>
          <a:p>
            <a:endParaRPr lang="es-CL" baseline="0" dirty="0" smtClean="0"/>
          </a:p>
          <a:p>
            <a:r>
              <a:rPr lang="es-CL" baseline="0" dirty="0" smtClean="0"/>
              <a:t>En cada muestreo se realizan varios tipos de mediciones. Primero, con una red cilíndrico </a:t>
            </a:r>
            <a:r>
              <a:rPr lang="es-CL" baseline="0" dirty="0" err="1" smtClean="0"/>
              <a:t>conica</a:t>
            </a:r>
            <a:r>
              <a:rPr lang="es-CL" baseline="0" dirty="0" smtClean="0"/>
              <a:t> de 75 micras de trama de red, se hace un arrastre vertical para hacer el muestreo de zooplancton, del cual se identificaran y contaran las larvas de mitílidos. Segundo, le lanza el CTD, que mide presión, salinidad y temperatura en la columna de agua, para conocer las características hidrográficas de cada estación en el tiempo. Además, </a:t>
            </a:r>
            <a:r>
              <a:rPr lang="es-CL" baseline="0" dirty="0" err="1" smtClean="0"/>
              <a:t>atravez</a:t>
            </a:r>
            <a:r>
              <a:rPr lang="es-CL" baseline="0" dirty="0" smtClean="0"/>
              <a:t> de una manguera de 10 metros de largo se obtiene una muestra integrada para la cuantificación e identificación de fitoplancton.</a:t>
            </a:r>
          </a:p>
          <a:p>
            <a:r>
              <a:rPr lang="es-CL" baseline="0" dirty="0" smtClean="0"/>
              <a:t>Una vez en el laboratorio, las muestras son revisadas, las de zooplancton por medio de una microscopio </a:t>
            </a:r>
            <a:r>
              <a:rPr lang="es-CL" baseline="0" dirty="0" err="1" smtClean="0"/>
              <a:t>esteroscopico</a:t>
            </a:r>
            <a:r>
              <a:rPr lang="es-CL" baseline="0" dirty="0" smtClean="0"/>
              <a:t> “una lupa”. Y las muestras de fitoplancton se observan por medio de un microscopio invertido con contraste de fase. </a:t>
            </a:r>
          </a:p>
          <a:p>
            <a:endParaRPr lang="es-CL" baseline="0" dirty="0" smtClean="0"/>
          </a:p>
          <a:p>
            <a:r>
              <a:rPr lang="es-CL" baseline="0" dirty="0" smtClean="0"/>
              <a:t>La pregunta detrás de este objetivo es cual es la temporalidad, distribución espacial y abundancia de larvas de mitílidos y si esta tiene alguna relación con las variables hidrográficas que estudiamos. </a:t>
            </a:r>
            <a:endParaRPr lang="es-CL" dirty="0"/>
          </a:p>
        </p:txBody>
      </p:sp>
      <p:sp>
        <p:nvSpPr>
          <p:cNvPr id="4" name="Marcador de número de diapositiva 3"/>
          <p:cNvSpPr>
            <a:spLocks noGrp="1"/>
          </p:cNvSpPr>
          <p:nvPr>
            <p:ph type="sldNum" sz="quarter" idx="10"/>
          </p:nvPr>
        </p:nvSpPr>
        <p:spPr/>
        <p:txBody>
          <a:bodyPr/>
          <a:lstStyle/>
          <a:p>
            <a:fld id="{EC5076D6-5EBF-4AD8-8E4C-551D92041A8E}" type="slidenum">
              <a:rPr lang="es-CL" smtClean="0"/>
              <a:t>12</a:t>
            </a:fld>
            <a:endParaRPr lang="es-CL"/>
          </a:p>
        </p:txBody>
      </p:sp>
    </p:spTree>
    <p:extLst>
      <p:ext uri="{BB962C8B-B14F-4D97-AF65-F5344CB8AC3E}">
        <p14:creationId xmlns:p14="http://schemas.microsoft.com/office/powerpoint/2010/main" val="1879926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baseline="0" dirty="0" smtClean="0"/>
          </a:p>
        </p:txBody>
      </p:sp>
      <p:sp>
        <p:nvSpPr>
          <p:cNvPr id="4" name="Marcador de número de diapositiva 3"/>
          <p:cNvSpPr>
            <a:spLocks noGrp="1"/>
          </p:cNvSpPr>
          <p:nvPr>
            <p:ph type="sldNum" sz="quarter" idx="10"/>
          </p:nvPr>
        </p:nvSpPr>
        <p:spPr/>
        <p:txBody>
          <a:bodyPr/>
          <a:lstStyle/>
          <a:p>
            <a:fld id="{EC5076D6-5EBF-4AD8-8E4C-551D92041A8E}" type="slidenum">
              <a:rPr lang="es-CL" smtClean="0"/>
              <a:t>13</a:t>
            </a:fld>
            <a:endParaRPr lang="es-CL"/>
          </a:p>
        </p:txBody>
      </p:sp>
    </p:spTree>
    <p:extLst>
      <p:ext uri="{BB962C8B-B14F-4D97-AF65-F5344CB8AC3E}">
        <p14:creationId xmlns:p14="http://schemas.microsoft.com/office/powerpoint/2010/main" val="4060790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En la</a:t>
            </a:r>
            <a:r>
              <a:rPr lang="es-CL" baseline="0" dirty="0" smtClean="0"/>
              <a:t> actualidad, realizamos este seguimiento en dos estaciones del monitoreo, Castro y Yates. La siguiente etapa, esperamos incluir una nueva estación en </a:t>
            </a:r>
            <a:r>
              <a:rPr lang="es-CL" baseline="0" dirty="0" err="1" smtClean="0"/>
              <a:t>Hornopiren</a:t>
            </a:r>
            <a:r>
              <a:rPr lang="es-CL" baseline="0" dirty="0" smtClean="0"/>
              <a:t>.</a:t>
            </a:r>
          </a:p>
          <a:p>
            <a:r>
              <a:rPr lang="es-CL" baseline="0" dirty="0" smtClean="0"/>
              <a:t>En ambas estaciones se realizan 2 tipos de seguimiento, con el objetivo de conocer si existe </a:t>
            </a:r>
            <a:r>
              <a:rPr lang="es-CL" baseline="0" dirty="0" err="1" smtClean="0"/>
              <a:t>realción</a:t>
            </a:r>
            <a:r>
              <a:rPr lang="es-CL" baseline="0" dirty="0" smtClean="0"/>
              <a:t> entre las larvas que cuantificamos en el objetivo numero 1 y las semillas que obtenemos en estos seguimientos.</a:t>
            </a:r>
          </a:p>
          <a:p>
            <a:r>
              <a:rPr lang="es-CL" b="1" baseline="0" dirty="0" smtClean="0"/>
              <a:t>El seguimiento mensual</a:t>
            </a:r>
            <a:r>
              <a:rPr lang="es-CL" baseline="0" dirty="0" smtClean="0"/>
              <a:t>, corresponde al instalación, retiro y reemplazo de colectores en cada sitio cada 30 días, así podemos conocer como son los pulsos de asentamiento y estimar las potenciales entradas o ingresos de larvas a los colectores.</a:t>
            </a:r>
          </a:p>
          <a:p>
            <a:endParaRPr lang="es-CL" baseline="0" dirty="0" smtClean="0"/>
          </a:p>
          <a:p>
            <a:r>
              <a:rPr lang="es-CL" baseline="0" dirty="0" smtClean="0"/>
              <a:t>En el </a:t>
            </a:r>
            <a:r>
              <a:rPr lang="es-CL" b="1" baseline="0" dirty="0" smtClean="0"/>
              <a:t>seguimiento Acumulado</a:t>
            </a:r>
            <a:r>
              <a:rPr lang="es-CL" b="0" baseline="0" dirty="0" smtClean="0"/>
              <a:t>, en octubre, que es para nosotros el inicio de la temporada de captación, instalamos 24 colectores que serán retirados paulatinamente del agua, y que estarán entre 30 a 210 días en el agua dependiendo del mes de retiro. Esto lo hacemos con el objetivo de hacer un seguimiento temporal de la captación, para ver como va, y observar los posibles desprendimientos que puedan existir. En este sentido David les mostrara más adelante las diferencias de la captación potencial o estimada con los ingresos mensuales y diferencia con la captación real obtenida de este seguimiento.</a:t>
            </a:r>
          </a:p>
          <a:p>
            <a:endParaRPr lang="es-CL" b="0" baseline="0" dirty="0" smtClean="0"/>
          </a:p>
          <a:p>
            <a:r>
              <a:rPr lang="es-CL" b="0" baseline="0" dirty="0" smtClean="0"/>
              <a:t>Al igual que con las muestras de larvas, estas muestras son llevadas al laboratorio, congeladas para su posterior identificación y cuantificación. </a:t>
            </a:r>
          </a:p>
          <a:p>
            <a:r>
              <a:rPr lang="es-CL" b="0" baseline="0" dirty="0" smtClean="0"/>
              <a:t> </a:t>
            </a:r>
            <a:endParaRPr lang="es-CL" b="1" baseline="0" dirty="0" smtClean="0"/>
          </a:p>
          <a:p>
            <a:endParaRPr lang="es-CL" baseline="0" dirty="0" smtClean="0"/>
          </a:p>
          <a:p>
            <a:endParaRPr lang="es-CL" dirty="0"/>
          </a:p>
        </p:txBody>
      </p:sp>
      <p:sp>
        <p:nvSpPr>
          <p:cNvPr id="4" name="Marcador de número de diapositiva 3"/>
          <p:cNvSpPr>
            <a:spLocks noGrp="1"/>
          </p:cNvSpPr>
          <p:nvPr>
            <p:ph type="sldNum" sz="quarter" idx="10"/>
          </p:nvPr>
        </p:nvSpPr>
        <p:spPr/>
        <p:txBody>
          <a:bodyPr/>
          <a:lstStyle/>
          <a:p>
            <a:fld id="{EC5076D6-5EBF-4AD8-8E4C-551D92041A8E}" type="slidenum">
              <a:rPr lang="es-CL" smtClean="0"/>
              <a:t>14</a:t>
            </a:fld>
            <a:endParaRPr lang="es-CL"/>
          </a:p>
        </p:txBody>
      </p:sp>
    </p:spTree>
    <p:extLst>
      <p:ext uri="{BB962C8B-B14F-4D97-AF65-F5344CB8AC3E}">
        <p14:creationId xmlns:p14="http://schemas.microsoft.com/office/powerpoint/2010/main" val="4001158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En la</a:t>
            </a:r>
            <a:r>
              <a:rPr lang="es-CL" baseline="0" dirty="0" smtClean="0"/>
              <a:t> actualidad, realizamos este seguimiento en dos estaciones del monitoreo, Castro y Yates. La siguiente etapa, esperamos incluir una nueva estación en </a:t>
            </a:r>
            <a:r>
              <a:rPr lang="es-CL" baseline="0" dirty="0" err="1" smtClean="0"/>
              <a:t>Hornopiren</a:t>
            </a:r>
            <a:r>
              <a:rPr lang="es-CL" baseline="0" dirty="0" smtClean="0"/>
              <a:t>.</a:t>
            </a:r>
          </a:p>
          <a:p>
            <a:r>
              <a:rPr lang="es-CL" baseline="0" dirty="0" smtClean="0"/>
              <a:t>En ambas estaciones se realizan 2 tipos de seguimiento, con el objetivo de conocer si existe </a:t>
            </a:r>
            <a:r>
              <a:rPr lang="es-CL" baseline="0" dirty="0" err="1" smtClean="0"/>
              <a:t>realción</a:t>
            </a:r>
            <a:r>
              <a:rPr lang="es-CL" baseline="0" dirty="0" smtClean="0"/>
              <a:t> entre las larvas que cuantificamos en el objetivo numero 1 y las semillas que obtenemos en estos seguimientos.</a:t>
            </a:r>
          </a:p>
          <a:p>
            <a:r>
              <a:rPr lang="es-CL" b="1" baseline="0" dirty="0" smtClean="0"/>
              <a:t>El seguimiento mensual</a:t>
            </a:r>
            <a:r>
              <a:rPr lang="es-CL" baseline="0" dirty="0" smtClean="0"/>
              <a:t>, corresponde al instalación, retiro y reemplazo de colectores en cada sitio cada 30 días, así podemos conocer como son los pulsos de asentamiento y estimar las potenciales entradas o ingresos de larvas a los colectores.</a:t>
            </a:r>
          </a:p>
          <a:p>
            <a:endParaRPr lang="es-CL" baseline="0" dirty="0" smtClean="0"/>
          </a:p>
          <a:p>
            <a:r>
              <a:rPr lang="es-CL" baseline="0" dirty="0" smtClean="0"/>
              <a:t>En el </a:t>
            </a:r>
            <a:r>
              <a:rPr lang="es-CL" b="1" baseline="0" dirty="0" smtClean="0"/>
              <a:t>seguimiento Acumulado</a:t>
            </a:r>
            <a:r>
              <a:rPr lang="es-CL" b="0" baseline="0" dirty="0" smtClean="0"/>
              <a:t>, en octubre, que es para nosotros el inicio de la temporada de captación, instalamos 24 colectores que serán retirados paulatinamente del agua, y que estarán entre 30 a 210 días en el agua dependiendo del mes de retiro. Esto lo hacemos con el objetivo de hacer un seguimiento temporal de la captación, para ver como va, y observar los posibles desprendimientos que puedan existir. En este sentido David les mostrara más adelante las diferencias de la captación potencial o estimada con los ingresos mensuales y diferencia con la captación real obtenida de este seguimiento.</a:t>
            </a:r>
          </a:p>
          <a:p>
            <a:endParaRPr lang="es-CL" b="0" baseline="0" dirty="0" smtClean="0"/>
          </a:p>
          <a:p>
            <a:r>
              <a:rPr lang="es-CL" b="0" baseline="0" dirty="0" smtClean="0"/>
              <a:t>Al igual que con las muestras de larvas, estas muestras son llevadas al laboratorio, congeladas para su posterior identificación y cuantificación. </a:t>
            </a:r>
          </a:p>
          <a:p>
            <a:r>
              <a:rPr lang="es-CL" b="0" baseline="0" dirty="0" smtClean="0"/>
              <a:t> </a:t>
            </a:r>
            <a:endParaRPr lang="es-CL" b="1" baseline="0" dirty="0" smtClean="0"/>
          </a:p>
          <a:p>
            <a:endParaRPr lang="es-CL" baseline="0" dirty="0" smtClean="0"/>
          </a:p>
          <a:p>
            <a:endParaRPr lang="es-CL" dirty="0"/>
          </a:p>
        </p:txBody>
      </p:sp>
      <p:sp>
        <p:nvSpPr>
          <p:cNvPr id="4" name="Marcador de número de diapositiva 3"/>
          <p:cNvSpPr>
            <a:spLocks noGrp="1"/>
          </p:cNvSpPr>
          <p:nvPr>
            <p:ph type="sldNum" sz="quarter" idx="10"/>
          </p:nvPr>
        </p:nvSpPr>
        <p:spPr/>
        <p:txBody>
          <a:bodyPr/>
          <a:lstStyle/>
          <a:p>
            <a:fld id="{EC5076D6-5EBF-4AD8-8E4C-551D92041A8E}" type="slidenum">
              <a:rPr lang="es-CL" smtClean="0"/>
              <a:t>15</a:t>
            </a:fld>
            <a:endParaRPr lang="es-CL"/>
          </a:p>
        </p:txBody>
      </p:sp>
    </p:spTree>
    <p:extLst>
      <p:ext uri="{BB962C8B-B14F-4D97-AF65-F5344CB8AC3E}">
        <p14:creationId xmlns:p14="http://schemas.microsoft.com/office/powerpoint/2010/main" val="2911658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El tercer objetivo del proyecto, es realizar encuestas</a:t>
            </a:r>
            <a:r>
              <a:rPr lang="es-CL" baseline="0" dirty="0" smtClean="0"/>
              <a:t> a los mitilicultores, para conocer como estuvo la temporada de Captación y /o engorda.</a:t>
            </a:r>
          </a:p>
          <a:p>
            <a:r>
              <a:rPr lang="es-CL" dirty="0" smtClean="0"/>
              <a:t>En las encuestan se pregunta </a:t>
            </a:r>
            <a:r>
              <a:rPr lang="es-CL" dirty="0" err="1" smtClean="0"/>
              <a:t>infomación</a:t>
            </a:r>
            <a:r>
              <a:rPr lang="es-CL" baseline="0" dirty="0" smtClean="0"/>
              <a:t> acerca de, tipo y largo del colector que uso, profundidad a la que se calan, kilos de semillas por colector o por metro de colector, si tuvieron presencia de cholga o de choro zapato, o algún otro </a:t>
            </a:r>
            <a:r>
              <a:rPr lang="es-CL" baseline="0" dirty="0" err="1" smtClean="0"/>
              <a:t>epifico</a:t>
            </a:r>
            <a:r>
              <a:rPr lang="es-CL" baseline="0" dirty="0" smtClean="0"/>
              <a:t>, como algas, piures, </a:t>
            </a:r>
            <a:r>
              <a:rPr lang="es-CL" baseline="0" dirty="0" err="1" smtClean="0"/>
              <a:t>picorocos</a:t>
            </a:r>
            <a:r>
              <a:rPr lang="es-CL" baseline="0" dirty="0" smtClean="0"/>
              <a:t>, etc. Además se les pide que hagan una valoración de su captación, buena mala o regular, a partir de este tipo de criterios. </a:t>
            </a:r>
          </a:p>
          <a:p>
            <a:r>
              <a:rPr lang="es-CL" baseline="0" dirty="0" smtClean="0"/>
              <a:t>En el mapa se muestran las zonas donde por lo general se muestrea, hasta la temporada anterior Macarena y Marina se movían hacia estos lugares a encuestar a mitilicultores , ya sea si realizan captación o engorda. Debido a la pandemia, los resultados de la ultima temporada de captación 2019-2020 se obtuvieron </a:t>
            </a:r>
            <a:r>
              <a:rPr lang="es-CL" baseline="0" dirty="0" err="1" smtClean="0"/>
              <a:t>atravez</a:t>
            </a:r>
            <a:r>
              <a:rPr lang="es-CL" baseline="0" dirty="0" smtClean="0"/>
              <a:t> de llamadas telefónicas y/o video llamada con los mitilicultores. </a:t>
            </a:r>
          </a:p>
          <a:p>
            <a:endParaRPr lang="es-CL" baseline="0" dirty="0" smtClean="0"/>
          </a:p>
          <a:p>
            <a:r>
              <a:rPr lang="es-CL" baseline="0" dirty="0" smtClean="0"/>
              <a:t>Como dato, en estos 8 años, se han realizado 783 encuestas a mitilicultores.</a:t>
            </a:r>
            <a:endParaRPr lang="es-CL" dirty="0"/>
          </a:p>
        </p:txBody>
      </p:sp>
      <p:sp>
        <p:nvSpPr>
          <p:cNvPr id="4" name="Marcador de número de diapositiva 3"/>
          <p:cNvSpPr>
            <a:spLocks noGrp="1"/>
          </p:cNvSpPr>
          <p:nvPr>
            <p:ph type="sldNum" sz="quarter" idx="10"/>
          </p:nvPr>
        </p:nvSpPr>
        <p:spPr/>
        <p:txBody>
          <a:bodyPr/>
          <a:lstStyle/>
          <a:p>
            <a:fld id="{EC5076D6-5EBF-4AD8-8E4C-551D92041A8E}" type="slidenum">
              <a:rPr lang="es-CL" smtClean="0"/>
              <a:t>16</a:t>
            </a:fld>
            <a:endParaRPr lang="es-CL"/>
          </a:p>
        </p:txBody>
      </p:sp>
    </p:spTree>
    <p:extLst>
      <p:ext uri="{BB962C8B-B14F-4D97-AF65-F5344CB8AC3E}">
        <p14:creationId xmlns:p14="http://schemas.microsoft.com/office/powerpoint/2010/main" val="3344650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El tercer objetivo del proyecto, es realizar encuestas</a:t>
            </a:r>
            <a:r>
              <a:rPr lang="es-CL" baseline="0" dirty="0" smtClean="0"/>
              <a:t> a los mitilicultores, para conocer como estuvo la temporada de Captación y /o engorda.</a:t>
            </a:r>
          </a:p>
          <a:p>
            <a:r>
              <a:rPr lang="es-CL" dirty="0" smtClean="0"/>
              <a:t>En las encuestan se pregunta </a:t>
            </a:r>
            <a:r>
              <a:rPr lang="es-CL" dirty="0" err="1" smtClean="0"/>
              <a:t>infomación</a:t>
            </a:r>
            <a:r>
              <a:rPr lang="es-CL" baseline="0" dirty="0" smtClean="0"/>
              <a:t> acerca de, tipo y largo del colector que uso, profundidad a la que se calan, kilos de semillas por colector o por metro de colector, si tuvieron presencia de cholga o de choro zapato, o algún otro </a:t>
            </a:r>
            <a:r>
              <a:rPr lang="es-CL" baseline="0" dirty="0" err="1" smtClean="0"/>
              <a:t>epifico</a:t>
            </a:r>
            <a:r>
              <a:rPr lang="es-CL" baseline="0" dirty="0" smtClean="0"/>
              <a:t>, como algas, piures, </a:t>
            </a:r>
            <a:r>
              <a:rPr lang="es-CL" baseline="0" dirty="0" err="1" smtClean="0"/>
              <a:t>picorocos</a:t>
            </a:r>
            <a:r>
              <a:rPr lang="es-CL" baseline="0" dirty="0" smtClean="0"/>
              <a:t>, etc. Además se les pide que hagan una valoración de su captación, buena mala o regular, a partir de este tipo de criterios. </a:t>
            </a:r>
          </a:p>
          <a:p>
            <a:r>
              <a:rPr lang="es-CL" baseline="0" dirty="0" smtClean="0"/>
              <a:t>En el mapa se muestran las zonas donde por lo general se muestrea, hasta la temporada anterior Macarena y Marina se movían hacia estos lugares a encuestar a mitilicultores , ya sea si realizan captación o engorda. Debido a la pandemia, los resultados de la ultima temporada de captación 2019-2020 se obtuvieron </a:t>
            </a:r>
            <a:r>
              <a:rPr lang="es-CL" baseline="0" dirty="0" err="1" smtClean="0"/>
              <a:t>atravez</a:t>
            </a:r>
            <a:r>
              <a:rPr lang="es-CL" baseline="0" dirty="0" smtClean="0"/>
              <a:t> de llamadas telefónicas y/o video llamada con los mitilicultores. </a:t>
            </a:r>
          </a:p>
          <a:p>
            <a:endParaRPr lang="es-CL" baseline="0" dirty="0" smtClean="0"/>
          </a:p>
          <a:p>
            <a:r>
              <a:rPr lang="es-CL" baseline="0" dirty="0" smtClean="0"/>
              <a:t>Como dato, en estos 8 años, se han realizado 783 encuestas a mitilicultores.</a:t>
            </a:r>
            <a:endParaRPr lang="es-CL" dirty="0"/>
          </a:p>
        </p:txBody>
      </p:sp>
      <p:sp>
        <p:nvSpPr>
          <p:cNvPr id="4" name="Marcador de número de diapositiva 3"/>
          <p:cNvSpPr>
            <a:spLocks noGrp="1"/>
          </p:cNvSpPr>
          <p:nvPr>
            <p:ph type="sldNum" sz="quarter" idx="10"/>
          </p:nvPr>
        </p:nvSpPr>
        <p:spPr/>
        <p:txBody>
          <a:bodyPr/>
          <a:lstStyle/>
          <a:p>
            <a:fld id="{EC5076D6-5EBF-4AD8-8E4C-551D92041A8E}" type="slidenum">
              <a:rPr lang="es-CL" smtClean="0"/>
              <a:t>17</a:t>
            </a:fld>
            <a:endParaRPr lang="es-CL"/>
          </a:p>
        </p:txBody>
      </p:sp>
    </p:spTree>
    <p:extLst>
      <p:ext uri="{BB962C8B-B14F-4D97-AF65-F5344CB8AC3E}">
        <p14:creationId xmlns:p14="http://schemas.microsoft.com/office/powerpoint/2010/main" val="2387619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El tercer objetivo del proyecto, es realizar encuestas</a:t>
            </a:r>
            <a:r>
              <a:rPr lang="es-CL" baseline="0" dirty="0" smtClean="0"/>
              <a:t> a los mitilicultores, para conocer como estuvo la temporada de Captación y /o engorda.</a:t>
            </a:r>
          </a:p>
          <a:p>
            <a:r>
              <a:rPr lang="es-CL" dirty="0" smtClean="0"/>
              <a:t>En las encuestan se pregunta </a:t>
            </a:r>
            <a:r>
              <a:rPr lang="es-CL" dirty="0" err="1" smtClean="0"/>
              <a:t>infomación</a:t>
            </a:r>
            <a:r>
              <a:rPr lang="es-CL" baseline="0" dirty="0" smtClean="0"/>
              <a:t> acerca de, tipo y largo del colector que uso, profundidad a la que se calan, kilos de semillas por colector o por metro de colector, si tuvieron presencia de cholga o de choro zapato, o algún otro </a:t>
            </a:r>
            <a:r>
              <a:rPr lang="es-CL" baseline="0" dirty="0" err="1" smtClean="0"/>
              <a:t>epifico</a:t>
            </a:r>
            <a:r>
              <a:rPr lang="es-CL" baseline="0" dirty="0" smtClean="0"/>
              <a:t>, como algas, piures, </a:t>
            </a:r>
            <a:r>
              <a:rPr lang="es-CL" baseline="0" dirty="0" err="1" smtClean="0"/>
              <a:t>picorocos</a:t>
            </a:r>
            <a:r>
              <a:rPr lang="es-CL" baseline="0" dirty="0" smtClean="0"/>
              <a:t>, etc. Además se les pide que hagan una valoración de su captación, buena mala o regular, a partir de este tipo de criterios. </a:t>
            </a:r>
          </a:p>
          <a:p>
            <a:r>
              <a:rPr lang="es-CL" baseline="0" dirty="0" smtClean="0"/>
              <a:t>En el mapa se muestran las zonas donde por lo general se muestrea, hasta la temporada anterior Macarena y Marina se movían hacia estos lugares a encuestar a mitilicultores , ya sea si realizan captación o engorda. Debido a la pandemia, los resultados de la ultima temporada de captación 2019-2020 se obtuvieron </a:t>
            </a:r>
            <a:r>
              <a:rPr lang="es-CL" baseline="0" dirty="0" err="1" smtClean="0"/>
              <a:t>atravez</a:t>
            </a:r>
            <a:r>
              <a:rPr lang="es-CL" baseline="0" dirty="0" smtClean="0"/>
              <a:t> de llamadas telefónicas y/o video llamada con los mitilicultores. </a:t>
            </a:r>
          </a:p>
          <a:p>
            <a:endParaRPr lang="es-CL" baseline="0" dirty="0" smtClean="0"/>
          </a:p>
          <a:p>
            <a:r>
              <a:rPr lang="es-CL" baseline="0" dirty="0" smtClean="0"/>
              <a:t>Como dato, en estos 8 años, se han realizado 783 encuestas a mitilicultores.</a:t>
            </a:r>
            <a:endParaRPr lang="es-CL" dirty="0"/>
          </a:p>
        </p:txBody>
      </p:sp>
      <p:sp>
        <p:nvSpPr>
          <p:cNvPr id="4" name="Marcador de número de diapositiva 3"/>
          <p:cNvSpPr>
            <a:spLocks noGrp="1"/>
          </p:cNvSpPr>
          <p:nvPr>
            <p:ph type="sldNum" sz="quarter" idx="10"/>
          </p:nvPr>
        </p:nvSpPr>
        <p:spPr/>
        <p:txBody>
          <a:bodyPr/>
          <a:lstStyle/>
          <a:p>
            <a:fld id="{EC5076D6-5EBF-4AD8-8E4C-551D92041A8E}" type="slidenum">
              <a:rPr lang="es-CL" smtClean="0"/>
              <a:t>18</a:t>
            </a:fld>
            <a:endParaRPr lang="es-CL"/>
          </a:p>
        </p:txBody>
      </p:sp>
    </p:spTree>
    <p:extLst>
      <p:ext uri="{BB962C8B-B14F-4D97-AF65-F5344CB8AC3E}">
        <p14:creationId xmlns:p14="http://schemas.microsoft.com/office/powerpoint/2010/main" val="2663107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Se han realizado diferentes colaboraciones</a:t>
            </a:r>
            <a:r>
              <a:rPr lang="es-CL" baseline="0" dirty="0" smtClean="0"/>
              <a:t> en el transcurso de esta etapa, por ejemplo con el grupo de trabajo de Jorge Toro de la universidad austral de chile, colaboramos no solo en la asesoría de las metodologías de muestreo, sino que ayudamos a capacitar a su grupo en la identificación de larvas y semillas, a cambio ellos realizarían análisis genéticos para terminar de validar nuestra identificación de larvas y semillas a través de diferentes técnicas.</a:t>
            </a:r>
          </a:p>
          <a:p>
            <a:endParaRPr lang="es-CL" baseline="0" dirty="0" smtClean="0"/>
          </a:p>
          <a:p>
            <a:endParaRPr lang="es-CL" dirty="0"/>
          </a:p>
        </p:txBody>
      </p:sp>
      <p:sp>
        <p:nvSpPr>
          <p:cNvPr id="4" name="Marcador de número de diapositiva 3"/>
          <p:cNvSpPr>
            <a:spLocks noGrp="1"/>
          </p:cNvSpPr>
          <p:nvPr>
            <p:ph type="sldNum" sz="quarter" idx="10"/>
          </p:nvPr>
        </p:nvSpPr>
        <p:spPr/>
        <p:txBody>
          <a:bodyPr/>
          <a:lstStyle/>
          <a:p>
            <a:fld id="{EC5076D6-5EBF-4AD8-8E4C-551D92041A8E}" type="slidenum">
              <a:rPr lang="es-CL" smtClean="0"/>
              <a:t>19</a:t>
            </a:fld>
            <a:endParaRPr lang="es-CL"/>
          </a:p>
        </p:txBody>
      </p:sp>
    </p:spTree>
    <p:extLst>
      <p:ext uri="{BB962C8B-B14F-4D97-AF65-F5344CB8AC3E}">
        <p14:creationId xmlns:p14="http://schemas.microsoft.com/office/powerpoint/2010/main" val="2158973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Uno de los hitos más importantes</a:t>
            </a:r>
            <a:r>
              <a:rPr lang="es-CL" baseline="0" dirty="0" smtClean="0"/>
              <a:t> realizados durante esta etapa, fue la creación de una mesa de trabajo y de dialogo, el Comité de para la </a:t>
            </a:r>
            <a:r>
              <a:rPr lang="es-CL" baseline="0" dirty="0" err="1" smtClean="0"/>
              <a:t>sustenbilidad</a:t>
            </a:r>
            <a:r>
              <a:rPr lang="es-CL" baseline="0" dirty="0" smtClean="0"/>
              <a:t> de la semilla de mitílidos, INTEMIT - IFOP </a:t>
            </a:r>
          </a:p>
          <a:p>
            <a:r>
              <a:rPr lang="es-CL" baseline="0" dirty="0" smtClean="0"/>
              <a:t>En </a:t>
            </a:r>
            <a:r>
              <a:rPr lang="es-CL" baseline="0" dirty="0" err="1" smtClean="0"/>
              <a:t>añoásado</a:t>
            </a:r>
            <a:r>
              <a:rPr lang="es-CL" baseline="0" dirty="0" smtClean="0"/>
              <a:t> se realizaron 11 reuniones, con exposiciones de diversos temas, ya sea de gobernanza, territorialidad, biología, fisiología de mitílidos asociados a la </a:t>
            </a:r>
            <a:r>
              <a:rPr lang="es-CL" baseline="0" dirty="0" err="1" smtClean="0"/>
              <a:t>mitilicultura</a:t>
            </a:r>
            <a:r>
              <a:rPr lang="es-CL" baseline="0" dirty="0" smtClean="0"/>
              <a:t>, En general, todo el grupo presentó diferentes temas en estas reuniones, además como colegas de otros proyectos, por ejemplo Luis Henríquez y Oscar Espinoza.</a:t>
            </a:r>
          </a:p>
          <a:p>
            <a:r>
              <a:rPr lang="es-CL" baseline="0" dirty="0" smtClean="0"/>
              <a:t>Todo esto con el objetivo de reunir y divulgar la información realizada por diferentes centros de investigación y universidades y entregárselas a los mitilicultores. </a:t>
            </a:r>
            <a:endParaRPr lang="es-CL" dirty="0" smtClean="0"/>
          </a:p>
          <a:p>
            <a:endParaRPr lang="es-CL" dirty="0" smtClean="0"/>
          </a:p>
          <a:p>
            <a:endParaRPr lang="es-CL" dirty="0"/>
          </a:p>
        </p:txBody>
      </p:sp>
      <p:sp>
        <p:nvSpPr>
          <p:cNvPr id="4" name="Marcador de número de diapositiva 3"/>
          <p:cNvSpPr>
            <a:spLocks noGrp="1"/>
          </p:cNvSpPr>
          <p:nvPr>
            <p:ph type="sldNum" sz="quarter" idx="10"/>
          </p:nvPr>
        </p:nvSpPr>
        <p:spPr/>
        <p:txBody>
          <a:bodyPr/>
          <a:lstStyle/>
          <a:p>
            <a:fld id="{EC5076D6-5EBF-4AD8-8E4C-551D92041A8E}" type="slidenum">
              <a:rPr lang="es-CL" smtClean="0"/>
              <a:t>20</a:t>
            </a:fld>
            <a:endParaRPr lang="es-CL"/>
          </a:p>
        </p:txBody>
      </p:sp>
    </p:spTree>
    <p:extLst>
      <p:ext uri="{BB962C8B-B14F-4D97-AF65-F5344CB8AC3E}">
        <p14:creationId xmlns:p14="http://schemas.microsoft.com/office/powerpoint/2010/main" val="217689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EC5076D6-5EBF-4AD8-8E4C-551D92041A8E}" type="slidenum">
              <a:rPr lang="es-CL" smtClean="0"/>
              <a:t>2</a:t>
            </a:fld>
            <a:endParaRPr lang="es-CL"/>
          </a:p>
        </p:txBody>
      </p:sp>
    </p:spTree>
    <p:extLst>
      <p:ext uri="{BB962C8B-B14F-4D97-AF65-F5344CB8AC3E}">
        <p14:creationId xmlns:p14="http://schemas.microsoft.com/office/powerpoint/2010/main" val="3874796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Colaboración</a:t>
            </a:r>
            <a:r>
              <a:rPr lang="es-CL" baseline="0" dirty="0" smtClean="0"/>
              <a:t> y divulgación, al mismo tiempo de nuestro conocimiento adquirido.</a:t>
            </a:r>
          </a:p>
          <a:p>
            <a:pPr marL="0" marR="0" indent="0" algn="l" defTabSz="914400" rtl="0" eaLnBrk="1" fontAlgn="auto" latinLnBrk="0" hangingPunct="1">
              <a:lnSpc>
                <a:spcPct val="100000"/>
              </a:lnSpc>
              <a:spcBef>
                <a:spcPts val="0"/>
              </a:spcBef>
              <a:spcAft>
                <a:spcPts val="0"/>
              </a:spcAft>
              <a:buClrTx/>
              <a:buSzTx/>
              <a:buFontTx/>
              <a:buNone/>
              <a:tabLst/>
              <a:defRPr/>
            </a:pPr>
            <a:r>
              <a:rPr lang="es-CL" baseline="0" dirty="0" smtClean="0"/>
              <a:t>Se puso en contacto con nosotros </a:t>
            </a:r>
            <a:r>
              <a:rPr lang="es-419" sz="1200" dirty="0" smtClean="0">
                <a:effectLst/>
                <a:ea typeface="Times New Roman" panose="02020603050405020304" pitchFamily="18" charset="0"/>
                <a:cs typeface="Times New Roman" panose="02020603050405020304" pitchFamily="18" charset="0"/>
              </a:rPr>
              <a:t>la Zonal de Pesca y Acuicultura de Magallanes,  a </a:t>
            </a:r>
            <a:r>
              <a:rPr lang="es-419" sz="1200" dirty="0" err="1" smtClean="0">
                <a:effectLst/>
                <a:ea typeface="Times New Roman" panose="02020603050405020304" pitchFamily="18" charset="0"/>
                <a:cs typeface="Times New Roman" panose="02020603050405020304" pitchFamily="18" charset="0"/>
              </a:rPr>
              <a:t>travez</a:t>
            </a:r>
            <a:r>
              <a:rPr lang="es-419" sz="1200" dirty="0" smtClean="0">
                <a:effectLst/>
                <a:ea typeface="Times New Roman" panose="02020603050405020304" pitchFamily="18" charset="0"/>
                <a:cs typeface="Times New Roman" panose="02020603050405020304" pitchFamily="18" charset="0"/>
              </a:rPr>
              <a:t> de Sra. Paulina Barraza, para solicitarnos información y colaboración de nuestra parte para orientar a los mitilicultores de Magallanes. A raíz de</a:t>
            </a:r>
            <a:r>
              <a:rPr lang="es-419" sz="1200" baseline="0" dirty="0" smtClean="0">
                <a:effectLst/>
                <a:ea typeface="Times New Roman" panose="02020603050405020304" pitchFamily="18" charset="0"/>
                <a:cs typeface="Times New Roman" panose="02020603050405020304" pitchFamily="18" charset="0"/>
              </a:rPr>
              <a:t> esto, </a:t>
            </a:r>
            <a:r>
              <a:rPr lang="es-419" sz="1200" baseline="0" dirty="0" err="1" smtClean="0">
                <a:effectLst/>
                <a:ea typeface="Times New Roman" panose="02020603050405020304" pitchFamily="18" charset="0"/>
                <a:cs typeface="Times New Roman" panose="02020603050405020304" pitchFamily="18" charset="0"/>
              </a:rPr>
              <a:t>nacio</a:t>
            </a:r>
            <a:r>
              <a:rPr lang="es-419" sz="1200" baseline="0" dirty="0" smtClean="0">
                <a:effectLst/>
                <a:ea typeface="Times New Roman" panose="02020603050405020304" pitchFamily="18" charset="0"/>
                <a:cs typeface="Times New Roman" panose="02020603050405020304" pitchFamily="18" charset="0"/>
              </a:rPr>
              <a:t> un taller para mejorar las competencias de mitilicultores a pequeña escala de Magallanes</a:t>
            </a:r>
          </a:p>
          <a:p>
            <a:pPr marL="0" marR="0" indent="0" algn="l" defTabSz="914400" rtl="0" eaLnBrk="1" fontAlgn="auto" latinLnBrk="0" hangingPunct="1">
              <a:lnSpc>
                <a:spcPct val="100000"/>
              </a:lnSpc>
              <a:spcBef>
                <a:spcPts val="0"/>
              </a:spcBef>
              <a:spcAft>
                <a:spcPts val="0"/>
              </a:spcAft>
              <a:buClrTx/>
              <a:buSzTx/>
              <a:buFontTx/>
              <a:buNone/>
              <a:tabLst/>
              <a:defRPr/>
            </a:pPr>
            <a:endParaRPr lang="es-419" sz="1200" baseline="0" dirty="0" smtClean="0">
              <a:effectLst/>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419" sz="1200" baseline="0" dirty="0" smtClean="0">
                <a:effectLst/>
                <a:cs typeface="Times New Roman" panose="02020603050405020304" pitchFamily="18" charset="0"/>
              </a:rPr>
              <a:t>Donde David hablo sobre los aspectos generales del monitoreo, cuales son sus principales resultados y conclusiones del programa. Y Marina les presentó aspectos técnicos de la </a:t>
            </a:r>
            <a:r>
              <a:rPr lang="es-419" sz="1200" baseline="0" dirty="0" err="1" smtClean="0">
                <a:effectLst/>
                <a:cs typeface="Times New Roman" panose="02020603050405020304" pitchFamily="18" charset="0"/>
              </a:rPr>
              <a:t>mitilicultura</a:t>
            </a:r>
            <a:r>
              <a:rPr lang="es-419" sz="1200" baseline="0" dirty="0" smtClean="0">
                <a:effectLst/>
                <a:cs typeface="Times New Roman" panose="02020603050405020304" pitchFamily="18" charset="0"/>
              </a:rPr>
              <a:t>, desde tipos y largo de colectores, encordados de semillas, tipo de maquinarias utilizadas para optimizar el proceso y resultados de las </a:t>
            </a:r>
            <a:r>
              <a:rPr lang="es-419" sz="1200" baseline="0" dirty="0" err="1" smtClean="0">
                <a:effectLst/>
                <a:cs typeface="Times New Roman" panose="02020603050405020304" pitchFamily="18" charset="0"/>
              </a:rPr>
              <a:t>experiancias</a:t>
            </a:r>
            <a:r>
              <a:rPr lang="es-419" sz="1200" baseline="0" dirty="0" smtClean="0">
                <a:effectLst/>
                <a:cs typeface="Times New Roman" panose="02020603050405020304" pitchFamily="18" charset="0"/>
              </a:rPr>
              <a:t> de los mitilicultores en la región de los lagos para que ellos tuvieran ejemplos de manejo. </a:t>
            </a:r>
          </a:p>
          <a:p>
            <a:pPr marL="0" marR="0" indent="0" algn="l" defTabSz="914400" rtl="0" eaLnBrk="1" fontAlgn="auto" latinLnBrk="0" hangingPunct="1">
              <a:lnSpc>
                <a:spcPct val="100000"/>
              </a:lnSpc>
              <a:spcBef>
                <a:spcPts val="0"/>
              </a:spcBef>
              <a:spcAft>
                <a:spcPts val="0"/>
              </a:spcAft>
              <a:buClrTx/>
              <a:buSzTx/>
              <a:buFontTx/>
              <a:buNone/>
              <a:tabLst/>
              <a:defRPr/>
            </a:pPr>
            <a:endParaRPr lang="es-419" sz="1200" baseline="0" dirty="0" smtClean="0">
              <a:effectLst/>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419" sz="1200" baseline="0" dirty="0" smtClean="0">
                <a:effectLst/>
                <a:cs typeface="Times New Roman" panose="02020603050405020304" pitchFamily="18" charset="0"/>
              </a:rPr>
              <a:t>Además, en esa oportunidad, Claudia Jaramillo de SUBPESCA Valparaíso, les hizo una introducción al reglamento de la acuicultura de Pequeña escala. </a:t>
            </a:r>
          </a:p>
          <a:p>
            <a:pPr marL="0" marR="0" indent="0" algn="l" defTabSz="914400" rtl="0" eaLnBrk="1" fontAlgn="auto" latinLnBrk="0" hangingPunct="1">
              <a:lnSpc>
                <a:spcPct val="100000"/>
              </a:lnSpc>
              <a:spcBef>
                <a:spcPts val="0"/>
              </a:spcBef>
              <a:spcAft>
                <a:spcPts val="0"/>
              </a:spcAft>
              <a:buClrTx/>
              <a:buSzTx/>
              <a:buFontTx/>
              <a:buNone/>
              <a:tabLst/>
              <a:defRPr/>
            </a:pPr>
            <a:endParaRPr lang="es-CL" dirty="0" smtClean="0"/>
          </a:p>
          <a:p>
            <a:endParaRPr lang="es-CL" dirty="0" smtClean="0"/>
          </a:p>
          <a:p>
            <a:endParaRPr lang="es-CL" dirty="0" smtClean="0"/>
          </a:p>
          <a:p>
            <a:endParaRPr lang="es-CL" dirty="0"/>
          </a:p>
        </p:txBody>
      </p:sp>
      <p:sp>
        <p:nvSpPr>
          <p:cNvPr id="4" name="Marcador de número de diapositiva 3"/>
          <p:cNvSpPr>
            <a:spLocks noGrp="1"/>
          </p:cNvSpPr>
          <p:nvPr>
            <p:ph type="sldNum" sz="quarter" idx="10"/>
          </p:nvPr>
        </p:nvSpPr>
        <p:spPr/>
        <p:txBody>
          <a:bodyPr/>
          <a:lstStyle/>
          <a:p>
            <a:fld id="{EC5076D6-5EBF-4AD8-8E4C-551D92041A8E}" type="slidenum">
              <a:rPr lang="es-CL" smtClean="0"/>
              <a:t>21</a:t>
            </a:fld>
            <a:endParaRPr lang="es-CL"/>
          </a:p>
        </p:txBody>
      </p:sp>
    </p:spTree>
    <p:extLst>
      <p:ext uri="{BB962C8B-B14F-4D97-AF65-F5344CB8AC3E}">
        <p14:creationId xmlns:p14="http://schemas.microsoft.com/office/powerpoint/2010/main" val="1000215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Colaboración</a:t>
            </a:r>
            <a:r>
              <a:rPr lang="es-CL" baseline="0" dirty="0" smtClean="0"/>
              <a:t> y divulgación, al mismo tiempo de nuestro conocimiento adquirido.</a:t>
            </a:r>
          </a:p>
          <a:p>
            <a:pPr marL="0" marR="0" indent="0" algn="l" defTabSz="914400" rtl="0" eaLnBrk="1" fontAlgn="auto" latinLnBrk="0" hangingPunct="1">
              <a:lnSpc>
                <a:spcPct val="100000"/>
              </a:lnSpc>
              <a:spcBef>
                <a:spcPts val="0"/>
              </a:spcBef>
              <a:spcAft>
                <a:spcPts val="0"/>
              </a:spcAft>
              <a:buClrTx/>
              <a:buSzTx/>
              <a:buFontTx/>
              <a:buNone/>
              <a:tabLst/>
              <a:defRPr/>
            </a:pPr>
            <a:r>
              <a:rPr lang="es-CL" baseline="0" dirty="0" smtClean="0"/>
              <a:t>Se puso en contacto con nosotros </a:t>
            </a:r>
            <a:r>
              <a:rPr lang="es-419" sz="1200" dirty="0" smtClean="0">
                <a:effectLst/>
                <a:ea typeface="Times New Roman" panose="02020603050405020304" pitchFamily="18" charset="0"/>
                <a:cs typeface="Times New Roman" panose="02020603050405020304" pitchFamily="18" charset="0"/>
              </a:rPr>
              <a:t>la Zonal de Pesca y Acuicultura de Magallanes,  a </a:t>
            </a:r>
            <a:r>
              <a:rPr lang="es-419" sz="1200" dirty="0" err="1" smtClean="0">
                <a:effectLst/>
                <a:ea typeface="Times New Roman" panose="02020603050405020304" pitchFamily="18" charset="0"/>
                <a:cs typeface="Times New Roman" panose="02020603050405020304" pitchFamily="18" charset="0"/>
              </a:rPr>
              <a:t>travez</a:t>
            </a:r>
            <a:r>
              <a:rPr lang="es-419" sz="1200" dirty="0" smtClean="0">
                <a:effectLst/>
                <a:ea typeface="Times New Roman" panose="02020603050405020304" pitchFamily="18" charset="0"/>
                <a:cs typeface="Times New Roman" panose="02020603050405020304" pitchFamily="18" charset="0"/>
              </a:rPr>
              <a:t> de Sra. Paulina Barraza, para solicitarnos información y colaboración de nuestra parte para orientar a los mitilicultores de Magallanes. A raíz de</a:t>
            </a:r>
            <a:r>
              <a:rPr lang="es-419" sz="1200" baseline="0" dirty="0" smtClean="0">
                <a:effectLst/>
                <a:ea typeface="Times New Roman" panose="02020603050405020304" pitchFamily="18" charset="0"/>
                <a:cs typeface="Times New Roman" panose="02020603050405020304" pitchFamily="18" charset="0"/>
              </a:rPr>
              <a:t> esto, </a:t>
            </a:r>
            <a:r>
              <a:rPr lang="es-419" sz="1200" baseline="0" dirty="0" err="1" smtClean="0">
                <a:effectLst/>
                <a:ea typeface="Times New Roman" panose="02020603050405020304" pitchFamily="18" charset="0"/>
                <a:cs typeface="Times New Roman" panose="02020603050405020304" pitchFamily="18" charset="0"/>
              </a:rPr>
              <a:t>nacio</a:t>
            </a:r>
            <a:r>
              <a:rPr lang="es-419" sz="1200" baseline="0" dirty="0" smtClean="0">
                <a:effectLst/>
                <a:ea typeface="Times New Roman" panose="02020603050405020304" pitchFamily="18" charset="0"/>
                <a:cs typeface="Times New Roman" panose="02020603050405020304" pitchFamily="18" charset="0"/>
              </a:rPr>
              <a:t> un taller para mejorar las competencias de mitilicultores a pequeña escala de Magallanes</a:t>
            </a:r>
          </a:p>
          <a:p>
            <a:pPr marL="0" marR="0" indent="0" algn="l" defTabSz="914400" rtl="0" eaLnBrk="1" fontAlgn="auto" latinLnBrk="0" hangingPunct="1">
              <a:lnSpc>
                <a:spcPct val="100000"/>
              </a:lnSpc>
              <a:spcBef>
                <a:spcPts val="0"/>
              </a:spcBef>
              <a:spcAft>
                <a:spcPts val="0"/>
              </a:spcAft>
              <a:buClrTx/>
              <a:buSzTx/>
              <a:buFontTx/>
              <a:buNone/>
              <a:tabLst/>
              <a:defRPr/>
            </a:pPr>
            <a:endParaRPr lang="es-419" sz="1200" baseline="0" dirty="0" smtClean="0">
              <a:effectLst/>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419" sz="1200" baseline="0" dirty="0" smtClean="0">
                <a:effectLst/>
                <a:cs typeface="Times New Roman" panose="02020603050405020304" pitchFamily="18" charset="0"/>
              </a:rPr>
              <a:t>Donde David hablo sobre los aspectos generales del monitoreo, cuales son sus principales resultados y conclusiones del programa. Y Marina les presentó aspectos técnicos de la </a:t>
            </a:r>
            <a:r>
              <a:rPr lang="es-419" sz="1200" baseline="0" dirty="0" err="1" smtClean="0">
                <a:effectLst/>
                <a:cs typeface="Times New Roman" panose="02020603050405020304" pitchFamily="18" charset="0"/>
              </a:rPr>
              <a:t>mitilicultura</a:t>
            </a:r>
            <a:r>
              <a:rPr lang="es-419" sz="1200" baseline="0" dirty="0" smtClean="0">
                <a:effectLst/>
                <a:cs typeface="Times New Roman" panose="02020603050405020304" pitchFamily="18" charset="0"/>
              </a:rPr>
              <a:t>, desde tipos y largo de colectores, encordados de semillas, tipo de maquinarias utilizadas para optimizar el proceso y resultados de las </a:t>
            </a:r>
            <a:r>
              <a:rPr lang="es-419" sz="1200" baseline="0" dirty="0" err="1" smtClean="0">
                <a:effectLst/>
                <a:cs typeface="Times New Roman" panose="02020603050405020304" pitchFamily="18" charset="0"/>
              </a:rPr>
              <a:t>experiancias</a:t>
            </a:r>
            <a:r>
              <a:rPr lang="es-419" sz="1200" baseline="0" dirty="0" smtClean="0">
                <a:effectLst/>
                <a:cs typeface="Times New Roman" panose="02020603050405020304" pitchFamily="18" charset="0"/>
              </a:rPr>
              <a:t> de los mitilicultores en la región de los lagos para que ellos tuvieran ejemplos de manejo. </a:t>
            </a:r>
          </a:p>
          <a:p>
            <a:pPr marL="0" marR="0" indent="0" algn="l" defTabSz="914400" rtl="0" eaLnBrk="1" fontAlgn="auto" latinLnBrk="0" hangingPunct="1">
              <a:lnSpc>
                <a:spcPct val="100000"/>
              </a:lnSpc>
              <a:spcBef>
                <a:spcPts val="0"/>
              </a:spcBef>
              <a:spcAft>
                <a:spcPts val="0"/>
              </a:spcAft>
              <a:buClrTx/>
              <a:buSzTx/>
              <a:buFontTx/>
              <a:buNone/>
              <a:tabLst/>
              <a:defRPr/>
            </a:pPr>
            <a:endParaRPr lang="es-419" sz="1200" baseline="0" dirty="0" smtClean="0">
              <a:effectLst/>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419" sz="1200" baseline="0" dirty="0" smtClean="0">
                <a:effectLst/>
                <a:cs typeface="Times New Roman" panose="02020603050405020304" pitchFamily="18" charset="0"/>
              </a:rPr>
              <a:t>Además, en esa oportunidad, Claudia Jaramillo de SUBPESCA Valparaíso, les hizo una introducción al reglamento de la acuicultura de Pequeña escala. </a:t>
            </a:r>
          </a:p>
          <a:p>
            <a:pPr marL="0" marR="0" indent="0" algn="l" defTabSz="914400" rtl="0" eaLnBrk="1" fontAlgn="auto" latinLnBrk="0" hangingPunct="1">
              <a:lnSpc>
                <a:spcPct val="100000"/>
              </a:lnSpc>
              <a:spcBef>
                <a:spcPts val="0"/>
              </a:spcBef>
              <a:spcAft>
                <a:spcPts val="0"/>
              </a:spcAft>
              <a:buClrTx/>
              <a:buSzTx/>
              <a:buFontTx/>
              <a:buNone/>
              <a:tabLst/>
              <a:defRPr/>
            </a:pPr>
            <a:endParaRPr lang="es-CL" dirty="0" smtClean="0"/>
          </a:p>
          <a:p>
            <a:endParaRPr lang="es-CL" dirty="0" smtClean="0"/>
          </a:p>
          <a:p>
            <a:endParaRPr lang="es-CL" dirty="0" smtClean="0"/>
          </a:p>
          <a:p>
            <a:endParaRPr lang="es-CL" dirty="0"/>
          </a:p>
        </p:txBody>
      </p:sp>
      <p:sp>
        <p:nvSpPr>
          <p:cNvPr id="4" name="Marcador de número de diapositiva 3"/>
          <p:cNvSpPr>
            <a:spLocks noGrp="1"/>
          </p:cNvSpPr>
          <p:nvPr>
            <p:ph type="sldNum" sz="quarter" idx="10"/>
          </p:nvPr>
        </p:nvSpPr>
        <p:spPr/>
        <p:txBody>
          <a:bodyPr/>
          <a:lstStyle/>
          <a:p>
            <a:fld id="{EC5076D6-5EBF-4AD8-8E4C-551D92041A8E}" type="slidenum">
              <a:rPr lang="es-CL" smtClean="0"/>
              <a:t>22</a:t>
            </a:fld>
            <a:endParaRPr lang="es-CL"/>
          </a:p>
        </p:txBody>
      </p:sp>
    </p:spTree>
    <p:extLst>
      <p:ext uri="{BB962C8B-B14F-4D97-AF65-F5344CB8AC3E}">
        <p14:creationId xmlns:p14="http://schemas.microsoft.com/office/powerpoint/2010/main" val="3624910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Colaboración</a:t>
            </a:r>
            <a:r>
              <a:rPr lang="es-CL" baseline="0" dirty="0" smtClean="0"/>
              <a:t> y divulgación, al mismo tiempo de nuestro conocimiento adquirido.</a:t>
            </a:r>
          </a:p>
          <a:p>
            <a:pPr marL="0" marR="0" indent="0" algn="l" defTabSz="914400" rtl="0" eaLnBrk="1" fontAlgn="auto" latinLnBrk="0" hangingPunct="1">
              <a:lnSpc>
                <a:spcPct val="100000"/>
              </a:lnSpc>
              <a:spcBef>
                <a:spcPts val="0"/>
              </a:spcBef>
              <a:spcAft>
                <a:spcPts val="0"/>
              </a:spcAft>
              <a:buClrTx/>
              <a:buSzTx/>
              <a:buFontTx/>
              <a:buNone/>
              <a:tabLst/>
              <a:defRPr/>
            </a:pPr>
            <a:r>
              <a:rPr lang="es-CL" baseline="0" dirty="0" smtClean="0"/>
              <a:t>Se puso en contacto con nosotros </a:t>
            </a:r>
            <a:r>
              <a:rPr lang="es-419" sz="1200" dirty="0" smtClean="0">
                <a:effectLst/>
                <a:ea typeface="Times New Roman" panose="02020603050405020304" pitchFamily="18" charset="0"/>
                <a:cs typeface="Times New Roman" panose="02020603050405020304" pitchFamily="18" charset="0"/>
              </a:rPr>
              <a:t>la Zonal de Pesca y Acuicultura de Magallanes,  a </a:t>
            </a:r>
            <a:r>
              <a:rPr lang="es-419" sz="1200" dirty="0" err="1" smtClean="0">
                <a:effectLst/>
                <a:ea typeface="Times New Roman" panose="02020603050405020304" pitchFamily="18" charset="0"/>
                <a:cs typeface="Times New Roman" panose="02020603050405020304" pitchFamily="18" charset="0"/>
              </a:rPr>
              <a:t>travez</a:t>
            </a:r>
            <a:r>
              <a:rPr lang="es-419" sz="1200" dirty="0" smtClean="0">
                <a:effectLst/>
                <a:ea typeface="Times New Roman" panose="02020603050405020304" pitchFamily="18" charset="0"/>
                <a:cs typeface="Times New Roman" panose="02020603050405020304" pitchFamily="18" charset="0"/>
              </a:rPr>
              <a:t> de Sra. Paulina Barraza, para solicitarnos información y colaboración de nuestra parte para orientar a los mitilicultores de Magallanes. A raíz de</a:t>
            </a:r>
            <a:r>
              <a:rPr lang="es-419" sz="1200" baseline="0" dirty="0" smtClean="0">
                <a:effectLst/>
                <a:ea typeface="Times New Roman" panose="02020603050405020304" pitchFamily="18" charset="0"/>
                <a:cs typeface="Times New Roman" panose="02020603050405020304" pitchFamily="18" charset="0"/>
              </a:rPr>
              <a:t> esto, </a:t>
            </a:r>
            <a:r>
              <a:rPr lang="es-419" sz="1200" baseline="0" dirty="0" err="1" smtClean="0">
                <a:effectLst/>
                <a:ea typeface="Times New Roman" panose="02020603050405020304" pitchFamily="18" charset="0"/>
                <a:cs typeface="Times New Roman" panose="02020603050405020304" pitchFamily="18" charset="0"/>
              </a:rPr>
              <a:t>nacio</a:t>
            </a:r>
            <a:r>
              <a:rPr lang="es-419" sz="1200" baseline="0" dirty="0" smtClean="0">
                <a:effectLst/>
                <a:ea typeface="Times New Roman" panose="02020603050405020304" pitchFamily="18" charset="0"/>
                <a:cs typeface="Times New Roman" panose="02020603050405020304" pitchFamily="18" charset="0"/>
              </a:rPr>
              <a:t> un taller para mejorar las competencias de mitilicultores a pequeña escala de Magallanes</a:t>
            </a:r>
          </a:p>
          <a:p>
            <a:pPr marL="0" marR="0" indent="0" algn="l" defTabSz="914400" rtl="0" eaLnBrk="1" fontAlgn="auto" latinLnBrk="0" hangingPunct="1">
              <a:lnSpc>
                <a:spcPct val="100000"/>
              </a:lnSpc>
              <a:spcBef>
                <a:spcPts val="0"/>
              </a:spcBef>
              <a:spcAft>
                <a:spcPts val="0"/>
              </a:spcAft>
              <a:buClrTx/>
              <a:buSzTx/>
              <a:buFontTx/>
              <a:buNone/>
              <a:tabLst/>
              <a:defRPr/>
            </a:pPr>
            <a:endParaRPr lang="es-419" sz="1200" baseline="0" dirty="0" smtClean="0">
              <a:effectLst/>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419" sz="1200" baseline="0" dirty="0" smtClean="0">
                <a:effectLst/>
                <a:cs typeface="Times New Roman" panose="02020603050405020304" pitchFamily="18" charset="0"/>
              </a:rPr>
              <a:t>Donde David hablo sobre los aspectos generales del monitoreo, cuales son sus principales resultados y conclusiones del programa. Y Marina les presentó aspectos técnicos de la </a:t>
            </a:r>
            <a:r>
              <a:rPr lang="es-419" sz="1200" baseline="0" dirty="0" err="1" smtClean="0">
                <a:effectLst/>
                <a:cs typeface="Times New Roman" panose="02020603050405020304" pitchFamily="18" charset="0"/>
              </a:rPr>
              <a:t>mitilicultura</a:t>
            </a:r>
            <a:r>
              <a:rPr lang="es-419" sz="1200" baseline="0" dirty="0" smtClean="0">
                <a:effectLst/>
                <a:cs typeface="Times New Roman" panose="02020603050405020304" pitchFamily="18" charset="0"/>
              </a:rPr>
              <a:t>, desde tipos y largo de colectores, encordados de semillas, tipo de maquinarias utilizadas para optimizar el proceso y resultados de las </a:t>
            </a:r>
            <a:r>
              <a:rPr lang="es-419" sz="1200" baseline="0" dirty="0" err="1" smtClean="0">
                <a:effectLst/>
                <a:cs typeface="Times New Roman" panose="02020603050405020304" pitchFamily="18" charset="0"/>
              </a:rPr>
              <a:t>experiancias</a:t>
            </a:r>
            <a:r>
              <a:rPr lang="es-419" sz="1200" baseline="0" dirty="0" smtClean="0">
                <a:effectLst/>
                <a:cs typeface="Times New Roman" panose="02020603050405020304" pitchFamily="18" charset="0"/>
              </a:rPr>
              <a:t> de los mitilicultores en la región de los lagos para que ellos tuvieran ejemplos de manejo. </a:t>
            </a:r>
          </a:p>
          <a:p>
            <a:pPr marL="0" marR="0" indent="0" algn="l" defTabSz="914400" rtl="0" eaLnBrk="1" fontAlgn="auto" latinLnBrk="0" hangingPunct="1">
              <a:lnSpc>
                <a:spcPct val="100000"/>
              </a:lnSpc>
              <a:spcBef>
                <a:spcPts val="0"/>
              </a:spcBef>
              <a:spcAft>
                <a:spcPts val="0"/>
              </a:spcAft>
              <a:buClrTx/>
              <a:buSzTx/>
              <a:buFontTx/>
              <a:buNone/>
              <a:tabLst/>
              <a:defRPr/>
            </a:pPr>
            <a:endParaRPr lang="es-419" sz="1200" baseline="0" dirty="0" smtClean="0">
              <a:effectLst/>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419" sz="1200" baseline="0" dirty="0" smtClean="0">
                <a:effectLst/>
                <a:cs typeface="Times New Roman" panose="02020603050405020304" pitchFamily="18" charset="0"/>
              </a:rPr>
              <a:t>Además, en esa oportunidad, Claudia Jaramillo de SUBPESCA Valparaíso, les hizo una introducción al reglamento de la acuicultura de Pequeña escala. </a:t>
            </a:r>
          </a:p>
          <a:p>
            <a:pPr marL="0" marR="0" indent="0" algn="l" defTabSz="914400" rtl="0" eaLnBrk="1" fontAlgn="auto" latinLnBrk="0" hangingPunct="1">
              <a:lnSpc>
                <a:spcPct val="100000"/>
              </a:lnSpc>
              <a:spcBef>
                <a:spcPts val="0"/>
              </a:spcBef>
              <a:spcAft>
                <a:spcPts val="0"/>
              </a:spcAft>
              <a:buClrTx/>
              <a:buSzTx/>
              <a:buFontTx/>
              <a:buNone/>
              <a:tabLst/>
              <a:defRPr/>
            </a:pPr>
            <a:endParaRPr lang="es-CL" dirty="0" smtClean="0"/>
          </a:p>
          <a:p>
            <a:endParaRPr lang="es-CL" dirty="0" smtClean="0"/>
          </a:p>
          <a:p>
            <a:endParaRPr lang="es-CL" dirty="0" smtClean="0"/>
          </a:p>
          <a:p>
            <a:endParaRPr lang="es-CL" dirty="0"/>
          </a:p>
        </p:txBody>
      </p:sp>
      <p:sp>
        <p:nvSpPr>
          <p:cNvPr id="4" name="Marcador de número de diapositiva 3"/>
          <p:cNvSpPr>
            <a:spLocks noGrp="1"/>
          </p:cNvSpPr>
          <p:nvPr>
            <p:ph type="sldNum" sz="quarter" idx="10"/>
          </p:nvPr>
        </p:nvSpPr>
        <p:spPr/>
        <p:txBody>
          <a:bodyPr/>
          <a:lstStyle/>
          <a:p>
            <a:fld id="{EC5076D6-5EBF-4AD8-8E4C-551D92041A8E}" type="slidenum">
              <a:rPr lang="es-CL" smtClean="0"/>
              <a:t>23</a:t>
            </a:fld>
            <a:endParaRPr lang="es-CL"/>
          </a:p>
        </p:txBody>
      </p:sp>
    </p:spTree>
    <p:extLst>
      <p:ext uri="{BB962C8B-B14F-4D97-AF65-F5344CB8AC3E}">
        <p14:creationId xmlns:p14="http://schemas.microsoft.com/office/powerpoint/2010/main" val="3450850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EC5076D6-5EBF-4AD8-8E4C-551D92041A8E}" type="slidenum">
              <a:rPr lang="es-CL" smtClean="0"/>
              <a:t>24</a:t>
            </a:fld>
            <a:endParaRPr lang="es-CL"/>
          </a:p>
        </p:txBody>
      </p:sp>
    </p:spTree>
    <p:extLst>
      <p:ext uri="{BB962C8B-B14F-4D97-AF65-F5344CB8AC3E}">
        <p14:creationId xmlns:p14="http://schemas.microsoft.com/office/powerpoint/2010/main" val="1099924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L" dirty="0" smtClean="0"/>
              <a:t>Y por Ultimo, por que es importante realizar muestreos periódicos</a:t>
            </a:r>
            <a:r>
              <a:rPr lang="es-CL" baseline="0" dirty="0" smtClean="0"/>
              <a:t> de larvas de mitílidos. Por que se pueden detectar anomalías como esta. Un gran desove de casi 20 mil larvas que ocurrió en agosto, y que pudimos detectar con nuestro monitoreo de larvas.</a:t>
            </a:r>
            <a:endParaRPr lang="es-CL" dirty="0" smtClean="0"/>
          </a:p>
          <a:p>
            <a:endParaRPr lang="es-CL" dirty="0"/>
          </a:p>
        </p:txBody>
      </p:sp>
      <p:sp>
        <p:nvSpPr>
          <p:cNvPr id="4" name="Marcador de número de diapositiva 3"/>
          <p:cNvSpPr>
            <a:spLocks noGrp="1"/>
          </p:cNvSpPr>
          <p:nvPr>
            <p:ph type="sldNum" sz="quarter" idx="10"/>
          </p:nvPr>
        </p:nvSpPr>
        <p:spPr/>
        <p:txBody>
          <a:bodyPr/>
          <a:lstStyle/>
          <a:p>
            <a:fld id="{EC5076D6-5EBF-4AD8-8E4C-551D92041A8E}" type="slidenum">
              <a:rPr lang="es-CL" smtClean="0"/>
              <a:t>25</a:t>
            </a:fld>
            <a:endParaRPr lang="es-CL"/>
          </a:p>
        </p:txBody>
      </p:sp>
    </p:spTree>
    <p:extLst>
      <p:ext uri="{BB962C8B-B14F-4D97-AF65-F5344CB8AC3E}">
        <p14:creationId xmlns:p14="http://schemas.microsoft.com/office/powerpoint/2010/main" val="646822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EC5076D6-5EBF-4AD8-8E4C-551D92041A8E}" type="slidenum">
              <a:rPr lang="es-CL" smtClean="0"/>
              <a:t>26</a:t>
            </a:fld>
            <a:endParaRPr lang="es-CL"/>
          </a:p>
        </p:txBody>
      </p:sp>
    </p:spTree>
    <p:extLst>
      <p:ext uri="{BB962C8B-B14F-4D97-AF65-F5344CB8AC3E}">
        <p14:creationId xmlns:p14="http://schemas.microsoft.com/office/powerpoint/2010/main" val="4139046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EC5076D6-5EBF-4AD8-8E4C-551D92041A8E}" type="slidenum">
              <a:rPr lang="es-CL" smtClean="0"/>
              <a:t>27</a:t>
            </a:fld>
            <a:endParaRPr lang="es-CL"/>
          </a:p>
        </p:txBody>
      </p:sp>
    </p:spTree>
    <p:extLst>
      <p:ext uri="{BB962C8B-B14F-4D97-AF65-F5344CB8AC3E}">
        <p14:creationId xmlns:p14="http://schemas.microsoft.com/office/powerpoint/2010/main" val="362857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kern="1200" dirty="0" smtClean="0">
                <a:solidFill>
                  <a:schemeClr val="tx1"/>
                </a:solidFill>
                <a:effectLst/>
                <a:latin typeface="+mn-lt"/>
                <a:ea typeface="+mn-ea"/>
                <a:cs typeface="+mn-cs"/>
              </a:rPr>
              <a:t>Cuando hables del programa menciona que hubo un cambio estratégico en el programa, para presentar con detalle los experimentos de captación, mientras que la respuesta a la pregunta "larvas-captación" se abordará dentro de la última </a:t>
            </a:r>
            <a:r>
              <a:rPr lang="es-ES" sz="1200" b="0" i="0" kern="1200" dirty="0" err="1" smtClean="0">
                <a:solidFill>
                  <a:schemeClr val="tx1"/>
                </a:solidFill>
                <a:effectLst/>
                <a:latin typeface="+mn-lt"/>
                <a:ea typeface="+mn-ea"/>
                <a:cs typeface="+mn-cs"/>
              </a:rPr>
              <a:t>ppt</a:t>
            </a:r>
            <a:r>
              <a:rPr lang="es-ES" sz="1200" b="0" i="0" kern="1200" dirty="0" smtClean="0">
                <a:solidFill>
                  <a:schemeClr val="tx1"/>
                </a:solidFill>
                <a:effectLst/>
                <a:latin typeface="+mn-lt"/>
                <a:ea typeface="+mn-ea"/>
                <a:cs typeface="+mn-cs"/>
              </a:rPr>
              <a:t> (es uno de los aprendizajes).</a:t>
            </a:r>
            <a:endParaRPr lang="es-CL" dirty="0"/>
          </a:p>
        </p:txBody>
      </p:sp>
      <p:sp>
        <p:nvSpPr>
          <p:cNvPr id="4" name="Marcador de número de diapositiva 3"/>
          <p:cNvSpPr>
            <a:spLocks noGrp="1"/>
          </p:cNvSpPr>
          <p:nvPr>
            <p:ph type="sldNum" sz="quarter" idx="10"/>
          </p:nvPr>
        </p:nvSpPr>
        <p:spPr/>
        <p:txBody>
          <a:bodyPr/>
          <a:lstStyle/>
          <a:p>
            <a:fld id="{EC5076D6-5EBF-4AD8-8E4C-551D92041A8E}" type="slidenum">
              <a:rPr lang="es-CL" smtClean="0"/>
              <a:t>29</a:t>
            </a:fld>
            <a:endParaRPr lang="es-CL"/>
          </a:p>
        </p:txBody>
      </p:sp>
    </p:spTree>
    <p:extLst>
      <p:ext uri="{BB962C8B-B14F-4D97-AF65-F5344CB8AC3E}">
        <p14:creationId xmlns:p14="http://schemas.microsoft.com/office/powerpoint/2010/main" val="3974660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EC5076D6-5EBF-4AD8-8E4C-551D92041A8E}" type="slidenum">
              <a:rPr lang="es-CL" smtClean="0"/>
              <a:t>3</a:t>
            </a:fld>
            <a:endParaRPr lang="es-CL"/>
          </a:p>
        </p:txBody>
      </p:sp>
    </p:spTree>
    <p:extLst>
      <p:ext uri="{BB962C8B-B14F-4D97-AF65-F5344CB8AC3E}">
        <p14:creationId xmlns:p14="http://schemas.microsoft.com/office/powerpoint/2010/main" val="2533919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smtClean="0"/>
          </a:p>
          <a:p>
            <a:r>
              <a:rPr lang="es-CL" dirty="0" smtClean="0"/>
              <a:t>Hoy</a:t>
            </a:r>
            <a:r>
              <a:rPr lang="es-CL" baseline="0" dirty="0" smtClean="0"/>
              <a:t> les haré un pequeño resumen del quehacer de nuestro programa de monitoreo, nuestro equipo de trabajo esta conformado por Macarena Herrera, Marina Oyarzun, David </a:t>
            </a:r>
            <a:r>
              <a:rPr lang="es-CL" baseline="0" dirty="0" err="1" smtClean="0"/>
              <a:t>Opazo</a:t>
            </a:r>
            <a:r>
              <a:rPr lang="es-CL" baseline="0" dirty="0" smtClean="0"/>
              <a:t> y quien les habla. Cada uno de nosotros les presentaré un tema, haciendo una breve compilación de los resultados de estos 9 años de monitoreo</a:t>
            </a:r>
            <a:endParaRPr lang="es-CL" dirty="0"/>
          </a:p>
        </p:txBody>
      </p:sp>
      <p:sp>
        <p:nvSpPr>
          <p:cNvPr id="4" name="Marcador de número de diapositiva 3"/>
          <p:cNvSpPr>
            <a:spLocks noGrp="1"/>
          </p:cNvSpPr>
          <p:nvPr>
            <p:ph type="sldNum" sz="quarter" idx="10"/>
          </p:nvPr>
        </p:nvSpPr>
        <p:spPr/>
        <p:txBody>
          <a:bodyPr/>
          <a:lstStyle/>
          <a:p>
            <a:fld id="{EC5076D6-5EBF-4AD8-8E4C-551D92041A8E}" type="slidenum">
              <a:rPr lang="es-CL" smtClean="0"/>
              <a:t>5</a:t>
            </a:fld>
            <a:endParaRPr lang="es-CL"/>
          </a:p>
        </p:txBody>
      </p:sp>
    </p:spTree>
    <p:extLst>
      <p:ext uri="{BB962C8B-B14F-4D97-AF65-F5344CB8AC3E}">
        <p14:creationId xmlns:p14="http://schemas.microsoft.com/office/powerpoint/2010/main" val="3023290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Entonces, en la primera parte de</a:t>
            </a:r>
            <a:r>
              <a:rPr lang="es-CL" baseline="0" dirty="0" smtClean="0"/>
              <a:t> esta exposición les hablaré acerca de la justificación del por que se realiza este monitoreo,</a:t>
            </a:r>
          </a:p>
          <a:p>
            <a:r>
              <a:rPr lang="es-CL" baseline="0" dirty="0" smtClean="0"/>
              <a:t>Luego les mencionaré los objetivos y las metodologías utilizadas para realizar dichos objetivos, y para finalizar, algunas colaboraciones  y difusión que hemos realizado en esta ultima etapa</a:t>
            </a:r>
            <a:endParaRPr lang="es-CL" dirty="0"/>
          </a:p>
        </p:txBody>
      </p:sp>
      <p:sp>
        <p:nvSpPr>
          <p:cNvPr id="4" name="Marcador de número de diapositiva 3"/>
          <p:cNvSpPr>
            <a:spLocks noGrp="1"/>
          </p:cNvSpPr>
          <p:nvPr>
            <p:ph type="sldNum" sz="quarter" idx="10"/>
          </p:nvPr>
        </p:nvSpPr>
        <p:spPr/>
        <p:txBody>
          <a:bodyPr/>
          <a:lstStyle/>
          <a:p>
            <a:fld id="{EC5076D6-5EBF-4AD8-8E4C-551D92041A8E}" type="slidenum">
              <a:rPr lang="es-CL" smtClean="0"/>
              <a:t>6</a:t>
            </a:fld>
            <a:endParaRPr lang="es-CL"/>
          </a:p>
        </p:txBody>
      </p:sp>
    </p:spTree>
    <p:extLst>
      <p:ext uri="{BB962C8B-B14F-4D97-AF65-F5344CB8AC3E}">
        <p14:creationId xmlns:p14="http://schemas.microsoft.com/office/powerpoint/2010/main" val="535521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Para simplificar, La </a:t>
            </a:r>
            <a:r>
              <a:rPr lang="es-CL" dirty="0" err="1" smtClean="0"/>
              <a:t>mitilicultura</a:t>
            </a:r>
            <a:r>
              <a:rPr lang="es-CL" dirty="0" smtClean="0"/>
              <a:t>,</a:t>
            </a:r>
            <a:r>
              <a:rPr lang="es-CL" baseline="0" dirty="0" smtClean="0"/>
              <a:t> se puede dividir en 4 grandes etapas. </a:t>
            </a:r>
          </a:p>
          <a:p>
            <a:r>
              <a:rPr lang="es-CL" b="1" baseline="0" dirty="0" smtClean="0"/>
              <a:t>Centros semilleros</a:t>
            </a:r>
            <a:r>
              <a:rPr lang="es-CL" baseline="0" dirty="0" smtClean="0"/>
              <a:t>, donde se realiza la captación de larvas de mitílidos, especialmente de chorito directamente desde el medio ambiente. Instalando colectores de diferentes materiales, longitudes y profundidades dependiendo de la preferencia del </a:t>
            </a:r>
            <a:r>
              <a:rPr lang="es-CL" baseline="0" dirty="0" err="1" smtClean="0"/>
              <a:t>mitilicultor</a:t>
            </a:r>
            <a:r>
              <a:rPr lang="es-CL" baseline="0" dirty="0" smtClean="0"/>
              <a:t> o del sector, por ejemplo en el fiordo </a:t>
            </a:r>
            <a:r>
              <a:rPr lang="es-CL" baseline="0" dirty="0" err="1" smtClean="0"/>
              <a:t>reloncaví</a:t>
            </a:r>
            <a:r>
              <a:rPr lang="es-CL" baseline="0" dirty="0" smtClean="0"/>
              <a:t> se </a:t>
            </a:r>
            <a:r>
              <a:rPr lang="es-CL" baseline="0" dirty="0" err="1" smtClean="0"/>
              <a:t>intalan</a:t>
            </a:r>
            <a:r>
              <a:rPr lang="es-CL" baseline="0" dirty="0" smtClean="0"/>
              <a:t> a las o menos 3 o 4 metros de profundidad, para evitar el agua dulce, en cambio en Castro se instalan en superficie debido a que no tienen influencia del agua dulce. Y pueden </a:t>
            </a:r>
            <a:r>
              <a:rPr lang="es-CL" baseline="0" dirty="0" err="1" smtClean="0"/>
              <a:t>permancer</a:t>
            </a:r>
            <a:r>
              <a:rPr lang="es-CL" baseline="0" dirty="0" smtClean="0"/>
              <a:t> desde 3 a 6, 8 o más meses en el agua, dependiendo principalmente de las demandas de la siguiente etapa productiva o cuando las semillas </a:t>
            </a:r>
            <a:r>
              <a:rPr lang="es-CL" baseline="0" dirty="0" err="1" smtClean="0"/>
              <a:t>alzancen</a:t>
            </a:r>
            <a:r>
              <a:rPr lang="es-CL" baseline="0" dirty="0" smtClean="0"/>
              <a:t> el tamaño de 2 a 2,5 cm</a:t>
            </a:r>
          </a:p>
          <a:p>
            <a:r>
              <a:rPr lang="es-CL" b="1" baseline="0" dirty="0" smtClean="0"/>
              <a:t>Centros de crecimiento o engorda</a:t>
            </a:r>
            <a:r>
              <a:rPr lang="es-CL" baseline="0" dirty="0" smtClean="0"/>
              <a:t>: Luego de la Captación las semillas pasan de los centros semilleros a centros de engorda, donde son puestos en el agua, para que se alimenten del fitoplancton proveniente del medio Ambiente. Se mantienen en el agua hasta alcanzar un tamaño comercial de 5 cm</a:t>
            </a:r>
          </a:p>
          <a:p>
            <a:r>
              <a:rPr lang="es-CL" b="1" baseline="0" dirty="0" smtClean="0"/>
              <a:t>Plantas de proceso, </a:t>
            </a:r>
            <a:r>
              <a:rPr lang="es-CL" b="0" baseline="0" dirty="0" smtClean="0"/>
              <a:t> la siguiente etapa son las plantas de proceso, donde se prepara el producto para venta, existen varios formatos en los cuales pueden ocurrir la comercialización del producto, enlatados, concha completa, media concha, etc.</a:t>
            </a:r>
          </a:p>
          <a:p>
            <a:r>
              <a:rPr lang="es-CL" b="1" baseline="0" dirty="0" smtClean="0"/>
              <a:t>Exportación </a:t>
            </a:r>
            <a:r>
              <a:rPr lang="es-CL" b="0" baseline="0" dirty="0" smtClean="0"/>
              <a:t> luego de las plantas de proceso, el producto esta listo para ser distribuido al mercado nacional o internacional.</a:t>
            </a:r>
          </a:p>
          <a:p>
            <a:endParaRPr lang="es-CL" b="0" baseline="0" dirty="0" smtClean="0"/>
          </a:p>
          <a:p>
            <a:r>
              <a:rPr lang="es-CL" b="0" baseline="0" dirty="0" smtClean="0"/>
              <a:t>Pero la captación de larvas del ambiente natural, hace que la etapa de captación sea la etapa critica y decisiva para el funcionamiento de esta cadena productiva.</a:t>
            </a:r>
          </a:p>
          <a:p>
            <a:endParaRPr lang="es-CL" b="0" baseline="0" dirty="0" smtClean="0"/>
          </a:p>
          <a:p>
            <a:r>
              <a:rPr lang="es-CL" b="0" baseline="0" dirty="0" smtClean="0"/>
              <a:t>Sobretodo, pensando que Chile es uno de los mayores exportadores de choritos en el mundo. Y que, en general el 99% de la producción de choritos se realiza en la región de los lagos. Considerando también que es una fuente de empleos para muchas personas. </a:t>
            </a:r>
          </a:p>
          <a:p>
            <a:endParaRPr lang="es-CL" b="0" baseline="0" dirty="0" smtClean="0"/>
          </a:p>
          <a:p>
            <a:r>
              <a:rPr lang="es-CL" b="0" baseline="0" dirty="0" smtClean="0"/>
              <a:t>En el grafico se muestran los desembarques en toneladas, de mitílidos, y todo iba en ascenso hasta el 2009, donde hubo una disminución en el desembarque, situación que se repitió la temporada 2011 – 2012. </a:t>
            </a:r>
            <a:endParaRPr lang="es-CL" b="1" baseline="0" dirty="0" smtClean="0"/>
          </a:p>
          <a:p>
            <a:endParaRPr lang="es-CL" dirty="0"/>
          </a:p>
        </p:txBody>
      </p:sp>
      <p:sp>
        <p:nvSpPr>
          <p:cNvPr id="4" name="Marcador de número de diapositiva 3"/>
          <p:cNvSpPr>
            <a:spLocks noGrp="1"/>
          </p:cNvSpPr>
          <p:nvPr>
            <p:ph type="sldNum" sz="quarter" idx="10"/>
          </p:nvPr>
        </p:nvSpPr>
        <p:spPr/>
        <p:txBody>
          <a:bodyPr/>
          <a:lstStyle/>
          <a:p>
            <a:fld id="{EC5076D6-5EBF-4AD8-8E4C-551D92041A8E}" type="slidenum">
              <a:rPr lang="es-CL" smtClean="0"/>
              <a:t>7</a:t>
            </a:fld>
            <a:endParaRPr lang="es-CL"/>
          </a:p>
        </p:txBody>
      </p:sp>
    </p:spTree>
    <p:extLst>
      <p:ext uri="{BB962C8B-B14F-4D97-AF65-F5344CB8AC3E}">
        <p14:creationId xmlns:p14="http://schemas.microsoft.com/office/powerpoint/2010/main" val="1495809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Para simplificar, La </a:t>
            </a:r>
            <a:r>
              <a:rPr lang="es-CL" dirty="0" err="1" smtClean="0"/>
              <a:t>mitilicultura</a:t>
            </a:r>
            <a:r>
              <a:rPr lang="es-CL" dirty="0" smtClean="0"/>
              <a:t>,</a:t>
            </a:r>
            <a:r>
              <a:rPr lang="es-CL" baseline="0" dirty="0" smtClean="0"/>
              <a:t> se puede dividir en 4 grandes etapas. </a:t>
            </a:r>
          </a:p>
          <a:p>
            <a:r>
              <a:rPr lang="es-CL" b="1" baseline="0" dirty="0" smtClean="0"/>
              <a:t>Centros semilleros</a:t>
            </a:r>
            <a:r>
              <a:rPr lang="es-CL" baseline="0" dirty="0" smtClean="0"/>
              <a:t>, donde se realiza la captación de larvas de mitílidos, especialmente de chorito directamente desde el medio ambiente. Instalando colectores de diferentes materiales, longitudes y profundidades dependiendo de la preferencia del </a:t>
            </a:r>
            <a:r>
              <a:rPr lang="es-CL" baseline="0" dirty="0" err="1" smtClean="0"/>
              <a:t>mitilicultor</a:t>
            </a:r>
            <a:r>
              <a:rPr lang="es-CL" baseline="0" dirty="0" smtClean="0"/>
              <a:t> o del sector, por ejemplo en el fiordo </a:t>
            </a:r>
            <a:r>
              <a:rPr lang="es-CL" baseline="0" dirty="0" err="1" smtClean="0"/>
              <a:t>reloncaví</a:t>
            </a:r>
            <a:r>
              <a:rPr lang="es-CL" baseline="0" dirty="0" smtClean="0"/>
              <a:t> se </a:t>
            </a:r>
            <a:r>
              <a:rPr lang="es-CL" baseline="0" dirty="0" err="1" smtClean="0"/>
              <a:t>intalan</a:t>
            </a:r>
            <a:r>
              <a:rPr lang="es-CL" baseline="0" dirty="0" smtClean="0"/>
              <a:t> a las o menos 3 o 4 metros de profundidad, para evitar el agua dulce, en cambio en Castro se instalan en superficie debido a que no tienen influencia del agua dulce. Y pueden </a:t>
            </a:r>
            <a:r>
              <a:rPr lang="es-CL" baseline="0" dirty="0" err="1" smtClean="0"/>
              <a:t>permancer</a:t>
            </a:r>
            <a:r>
              <a:rPr lang="es-CL" baseline="0" dirty="0" smtClean="0"/>
              <a:t> desde 3 a 6, 8 o más meses en el agua, dependiendo principalmente de las demandas de la siguiente etapa productiva o cuando las semillas </a:t>
            </a:r>
            <a:r>
              <a:rPr lang="es-CL" baseline="0" dirty="0" err="1" smtClean="0"/>
              <a:t>alzancen</a:t>
            </a:r>
            <a:r>
              <a:rPr lang="es-CL" baseline="0" dirty="0" smtClean="0"/>
              <a:t> el tamaño de 2 a 2,5 cm</a:t>
            </a:r>
          </a:p>
          <a:p>
            <a:r>
              <a:rPr lang="es-CL" b="1" baseline="0" dirty="0" smtClean="0"/>
              <a:t>Centros de crecimiento o engorda</a:t>
            </a:r>
            <a:r>
              <a:rPr lang="es-CL" baseline="0" dirty="0" smtClean="0"/>
              <a:t>: Luego de la Captación las semillas pasan de los centros semilleros a centros de engorda, donde son puestos en el agua, para que se alimenten del fitoplancton proveniente del medio Ambiente. Se mantienen en el agua hasta alcanzar un tamaño comercial de 5 cm</a:t>
            </a:r>
          </a:p>
          <a:p>
            <a:r>
              <a:rPr lang="es-CL" b="1" baseline="0" dirty="0" smtClean="0"/>
              <a:t>Plantas de proceso, </a:t>
            </a:r>
            <a:r>
              <a:rPr lang="es-CL" b="0" baseline="0" dirty="0" smtClean="0"/>
              <a:t> la siguiente etapa son las plantas de proceso, donde se prepara el producto para venta, existen varios formatos en los cuales pueden ocurrir la comercialización del producto, enlatados, concha completa, media concha, etc.</a:t>
            </a:r>
          </a:p>
          <a:p>
            <a:r>
              <a:rPr lang="es-CL" b="1" baseline="0" dirty="0" smtClean="0"/>
              <a:t>Exportación </a:t>
            </a:r>
            <a:r>
              <a:rPr lang="es-CL" b="0" baseline="0" dirty="0" smtClean="0"/>
              <a:t> luego de las plantas de proceso, el producto esta listo para ser distribuido al mercado nacional o internacional.</a:t>
            </a:r>
          </a:p>
          <a:p>
            <a:endParaRPr lang="es-CL" b="0" baseline="0" dirty="0" smtClean="0"/>
          </a:p>
          <a:p>
            <a:r>
              <a:rPr lang="es-CL" b="0" baseline="0" dirty="0" smtClean="0"/>
              <a:t>Pero la captación de larvas del ambiente natural, hace que la etapa de captación sea la etapa critica y decisiva para el funcionamiento de esta cadena productiva.</a:t>
            </a:r>
          </a:p>
          <a:p>
            <a:endParaRPr lang="es-CL" b="0" baseline="0" dirty="0" smtClean="0"/>
          </a:p>
          <a:p>
            <a:r>
              <a:rPr lang="es-CL" b="0" baseline="0" dirty="0" smtClean="0"/>
              <a:t>Sobretodo, pensando que Chile es uno de los mayores exportadores de choritos en el mundo. Y que, en general el 99% de la producción de choritos se realiza en la región de los lagos. Considerando también que es una fuente de empleos para muchas personas. </a:t>
            </a:r>
          </a:p>
          <a:p>
            <a:endParaRPr lang="es-CL" b="0" baseline="0" dirty="0" smtClean="0"/>
          </a:p>
          <a:p>
            <a:r>
              <a:rPr lang="es-CL" b="0" baseline="0" dirty="0" smtClean="0"/>
              <a:t>En el grafico se muestran los desembarques en toneladas, de mitílidos, y todo iba en ascenso hasta el 2009, donde hubo una disminución en el desembarque, situación que se repitió la temporada 2011 – 2012. </a:t>
            </a:r>
            <a:endParaRPr lang="es-CL" b="1" baseline="0" dirty="0" smtClean="0"/>
          </a:p>
          <a:p>
            <a:endParaRPr lang="es-CL" dirty="0"/>
          </a:p>
        </p:txBody>
      </p:sp>
      <p:sp>
        <p:nvSpPr>
          <p:cNvPr id="4" name="Marcador de número de diapositiva 3"/>
          <p:cNvSpPr>
            <a:spLocks noGrp="1"/>
          </p:cNvSpPr>
          <p:nvPr>
            <p:ph type="sldNum" sz="quarter" idx="10"/>
          </p:nvPr>
        </p:nvSpPr>
        <p:spPr/>
        <p:txBody>
          <a:bodyPr/>
          <a:lstStyle/>
          <a:p>
            <a:fld id="{EC5076D6-5EBF-4AD8-8E4C-551D92041A8E}" type="slidenum">
              <a:rPr lang="es-CL" smtClean="0"/>
              <a:t>8</a:t>
            </a:fld>
            <a:endParaRPr lang="es-CL"/>
          </a:p>
        </p:txBody>
      </p:sp>
    </p:spTree>
    <p:extLst>
      <p:ext uri="{BB962C8B-B14F-4D97-AF65-F5344CB8AC3E}">
        <p14:creationId xmlns:p14="http://schemas.microsoft.com/office/powerpoint/2010/main" val="106574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EC5076D6-5EBF-4AD8-8E4C-551D92041A8E}" type="slidenum">
              <a:rPr lang="es-CL" smtClean="0"/>
              <a:t>9</a:t>
            </a:fld>
            <a:endParaRPr lang="es-CL"/>
          </a:p>
        </p:txBody>
      </p:sp>
    </p:spTree>
    <p:extLst>
      <p:ext uri="{BB962C8B-B14F-4D97-AF65-F5344CB8AC3E}">
        <p14:creationId xmlns:p14="http://schemas.microsoft.com/office/powerpoint/2010/main" val="3887069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 A lo largo</a:t>
            </a:r>
            <a:r>
              <a:rPr lang="es-CL" baseline="0" dirty="0" smtClean="0"/>
              <a:t> de los 8 años de monitoreo, hemos hecho muestreos en un total de 33 estaciones, desde la región de los lagos, hasta la región de </a:t>
            </a:r>
            <a:r>
              <a:rPr lang="es-CL" baseline="0" dirty="0" err="1" smtClean="0"/>
              <a:t>magallenes</a:t>
            </a:r>
            <a:r>
              <a:rPr lang="es-CL" baseline="0" dirty="0" smtClean="0"/>
              <a:t>, con la estación de Isla Ballesteros incluida en desde la etapa 2020-2021.</a:t>
            </a:r>
          </a:p>
          <a:p>
            <a:endParaRPr lang="es-CL" baseline="0" dirty="0" smtClean="0"/>
          </a:p>
          <a:p>
            <a:r>
              <a:rPr lang="es-CL" baseline="0" dirty="0" smtClean="0"/>
              <a:t>En la figura se muestran el listado de todas las estaciones y los muestreos realizados en ellas. Se destacan, por ejemplo, las estaciones de </a:t>
            </a:r>
            <a:r>
              <a:rPr lang="es-CL" baseline="0" dirty="0" err="1" smtClean="0"/>
              <a:t>Metri</a:t>
            </a:r>
            <a:r>
              <a:rPr lang="es-CL" baseline="0" dirty="0" smtClean="0"/>
              <a:t>, </a:t>
            </a:r>
            <a:r>
              <a:rPr lang="es-CL" baseline="0" dirty="0" err="1" smtClean="0"/>
              <a:t>Ilque</a:t>
            </a:r>
            <a:r>
              <a:rPr lang="es-CL" baseline="0" dirty="0" smtClean="0"/>
              <a:t>, </a:t>
            </a:r>
            <a:r>
              <a:rPr lang="es-CL" baseline="0" dirty="0" err="1" smtClean="0"/>
              <a:t>Yaldad</a:t>
            </a:r>
            <a:r>
              <a:rPr lang="es-CL" baseline="0" dirty="0" smtClean="0"/>
              <a:t>, como las estaciones que se han muestreado desde la primera etapa. 33 muestreos por año por 8 años, son 264 muestreos.</a:t>
            </a:r>
            <a:endParaRPr lang="es-CL" dirty="0"/>
          </a:p>
        </p:txBody>
      </p:sp>
      <p:sp>
        <p:nvSpPr>
          <p:cNvPr id="4" name="Marcador de número de diapositiva 3"/>
          <p:cNvSpPr>
            <a:spLocks noGrp="1"/>
          </p:cNvSpPr>
          <p:nvPr>
            <p:ph type="sldNum" sz="quarter" idx="10"/>
          </p:nvPr>
        </p:nvSpPr>
        <p:spPr/>
        <p:txBody>
          <a:bodyPr/>
          <a:lstStyle/>
          <a:p>
            <a:fld id="{EC5076D6-5EBF-4AD8-8E4C-551D92041A8E}" type="slidenum">
              <a:rPr lang="es-CL" smtClean="0"/>
              <a:t>10</a:t>
            </a:fld>
            <a:endParaRPr lang="es-CL"/>
          </a:p>
        </p:txBody>
      </p:sp>
    </p:spTree>
    <p:extLst>
      <p:ext uri="{BB962C8B-B14F-4D97-AF65-F5344CB8AC3E}">
        <p14:creationId xmlns:p14="http://schemas.microsoft.com/office/powerpoint/2010/main" val="2289719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99F6BC-DE84-418D-926C-3E2FCE1D0D9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C069359D-BD30-4A1D-BD9E-2F0924D881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AB80FA53-F1CE-4436-B056-08283AF27C3A}"/>
              </a:ext>
            </a:extLst>
          </p:cNvPr>
          <p:cNvSpPr>
            <a:spLocks noGrp="1"/>
          </p:cNvSpPr>
          <p:nvPr>
            <p:ph type="dt" sz="half" idx="10"/>
          </p:nvPr>
        </p:nvSpPr>
        <p:spPr/>
        <p:txBody>
          <a:bodyPr/>
          <a:lstStyle/>
          <a:p>
            <a:fld id="{180C2C38-A996-429E-9457-4317CB4ED927}" type="datetimeFigureOut">
              <a:rPr lang="es-CL" smtClean="0"/>
              <a:t>26-09-2022</a:t>
            </a:fld>
            <a:endParaRPr lang="es-CL"/>
          </a:p>
        </p:txBody>
      </p:sp>
      <p:sp>
        <p:nvSpPr>
          <p:cNvPr id="5" name="Marcador de pie de página 4">
            <a:extLst>
              <a:ext uri="{FF2B5EF4-FFF2-40B4-BE49-F238E27FC236}">
                <a16:creationId xmlns:a16="http://schemas.microsoft.com/office/drawing/2014/main" id="{4878FF2B-431F-47C9-9831-0503AB0F399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74AF601-74A0-4764-AEB9-E4AF473AEECD}"/>
              </a:ext>
            </a:extLst>
          </p:cNvPr>
          <p:cNvSpPr>
            <a:spLocks noGrp="1"/>
          </p:cNvSpPr>
          <p:nvPr>
            <p:ph type="sldNum" sz="quarter" idx="12"/>
          </p:nvPr>
        </p:nvSpPr>
        <p:spPr/>
        <p:txBody>
          <a:bodyPr/>
          <a:lstStyle/>
          <a:p>
            <a:fld id="{38460044-E09B-4B4F-A85C-2D04370E3123}" type="slidenum">
              <a:rPr lang="es-CL" smtClean="0"/>
              <a:t>‹Nº›</a:t>
            </a:fld>
            <a:endParaRPr lang="es-CL"/>
          </a:p>
        </p:txBody>
      </p:sp>
    </p:spTree>
    <p:extLst>
      <p:ext uri="{BB962C8B-B14F-4D97-AF65-F5344CB8AC3E}">
        <p14:creationId xmlns:p14="http://schemas.microsoft.com/office/powerpoint/2010/main" val="1377032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339CD7-23C5-4E37-9295-A0A323645F3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F1BC16C5-0807-4E3C-AD1E-B61B8193650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CABD49FC-ADD2-44BB-B21B-CD85EE94109E}"/>
              </a:ext>
            </a:extLst>
          </p:cNvPr>
          <p:cNvSpPr>
            <a:spLocks noGrp="1"/>
          </p:cNvSpPr>
          <p:nvPr>
            <p:ph type="dt" sz="half" idx="10"/>
          </p:nvPr>
        </p:nvSpPr>
        <p:spPr/>
        <p:txBody>
          <a:bodyPr/>
          <a:lstStyle/>
          <a:p>
            <a:fld id="{180C2C38-A996-429E-9457-4317CB4ED927}" type="datetimeFigureOut">
              <a:rPr lang="es-CL" smtClean="0"/>
              <a:t>26-09-2022</a:t>
            </a:fld>
            <a:endParaRPr lang="es-CL"/>
          </a:p>
        </p:txBody>
      </p:sp>
      <p:sp>
        <p:nvSpPr>
          <p:cNvPr id="5" name="Marcador de pie de página 4">
            <a:extLst>
              <a:ext uri="{FF2B5EF4-FFF2-40B4-BE49-F238E27FC236}">
                <a16:creationId xmlns:a16="http://schemas.microsoft.com/office/drawing/2014/main" id="{DFB4EDCA-6323-4C82-B7E3-719EAA1354F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24B3BF5-6D0E-45DE-B848-8010AD4CDCBD}"/>
              </a:ext>
            </a:extLst>
          </p:cNvPr>
          <p:cNvSpPr>
            <a:spLocks noGrp="1"/>
          </p:cNvSpPr>
          <p:nvPr>
            <p:ph type="sldNum" sz="quarter" idx="12"/>
          </p:nvPr>
        </p:nvSpPr>
        <p:spPr/>
        <p:txBody>
          <a:bodyPr/>
          <a:lstStyle/>
          <a:p>
            <a:fld id="{38460044-E09B-4B4F-A85C-2D04370E3123}" type="slidenum">
              <a:rPr lang="es-CL" smtClean="0"/>
              <a:t>‹Nº›</a:t>
            </a:fld>
            <a:endParaRPr lang="es-CL"/>
          </a:p>
        </p:txBody>
      </p:sp>
    </p:spTree>
    <p:extLst>
      <p:ext uri="{BB962C8B-B14F-4D97-AF65-F5344CB8AC3E}">
        <p14:creationId xmlns:p14="http://schemas.microsoft.com/office/powerpoint/2010/main" val="895248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0D0F346-0ACF-4520-B327-DE8BBA6F744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3449FD7D-516F-4497-82CA-19194D7BF6A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FDEDFE61-B2DC-4377-AFA2-61FB5C74A64E}"/>
              </a:ext>
            </a:extLst>
          </p:cNvPr>
          <p:cNvSpPr>
            <a:spLocks noGrp="1"/>
          </p:cNvSpPr>
          <p:nvPr>
            <p:ph type="dt" sz="half" idx="10"/>
          </p:nvPr>
        </p:nvSpPr>
        <p:spPr/>
        <p:txBody>
          <a:bodyPr/>
          <a:lstStyle/>
          <a:p>
            <a:fld id="{180C2C38-A996-429E-9457-4317CB4ED927}" type="datetimeFigureOut">
              <a:rPr lang="es-CL" smtClean="0"/>
              <a:t>26-09-2022</a:t>
            </a:fld>
            <a:endParaRPr lang="es-CL"/>
          </a:p>
        </p:txBody>
      </p:sp>
      <p:sp>
        <p:nvSpPr>
          <p:cNvPr id="5" name="Marcador de pie de página 4">
            <a:extLst>
              <a:ext uri="{FF2B5EF4-FFF2-40B4-BE49-F238E27FC236}">
                <a16:creationId xmlns:a16="http://schemas.microsoft.com/office/drawing/2014/main" id="{221B6CE7-C674-4286-AACE-05F9C90CC54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045BE6C-9854-4FBC-B988-CF04F8183225}"/>
              </a:ext>
            </a:extLst>
          </p:cNvPr>
          <p:cNvSpPr>
            <a:spLocks noGrp="1"/>
          </p:cNvSpPr>
          <p:nvPr>
            <p:ph type="sldNum" sz="quarter" idx="12"/>
          </p:nvPr>
        </p:nvSpPr>
        <p:spPr/>
        <p:txBody>
          <a:bodyPr/>
          <a:lstStyle/>
          <a:p>
            <a:fld id="{38460044-E09B-4B4F-A85C-2D04370E3123}" type="slidenum">
              <a:rPr lang="es-CL" smtClean="0"/>
              <a:t>‹Nº›</a:t>
            </a:fld>
            <a:endParaRPr lang="es-CL"/>
          </a:p>
        </p:txBody>
      </p:sp>
    </p:spTree>
    <p:extLst>
      <p:ext uri="{BB962C8B-B14F-4D97-AF65-F5344CB8AC3E}">
        <p14:creationId xmlns:p14="http://schemas.microsoft.com/office/powerpoint/2010/main" val="1587387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D0911A-1B51-4289-9047-C73D6BEE33B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8252666F-0980-4FE5-A4A2-41A3EBE82C4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24CFA31F-C53E-412C-833C-A5BE67D57BC6}"/>
              </a:ext>
            </a:extLst>
          </p:cNvPr>
          <p:cNvSpPr>
            <a:spLocks noGrp="1"/>
          </p:cNvSpPr>
          <p:nvPr>
            <p:ph type="dt" sz="half" idx="10"/>
          </p:nvPr>
        </p:nvSpPr>
        <p:spPr/>
        <p:txBody>
          <a:bodyPr/>
          <a:lstStyle/>
          <a:p>
            <a:fld id="{180C2C38-A996-429E-9457-4317CB4ED927}" type="datetimeFigureOut">
              <a:rPr lang="es-CL" smtClean="0"/>
              <a:t>26-09-2022</a:t>
            </a:fld>
            <a:endParaRPr lang="es-CL"/>
          </a:p>
        </p:txBody>
      </p:sp>
      <p:sp>
        <p:nvSpPr>
          <p:cNvPr id="5" name="Marcador de pie de página 4">
            <a:extLst>
              <a:ext uri="{FF2B5EF4-FFF2-40B4-BE49-F238E27FC236}">
                <a16:creationId xmlns:a16="http://schemas.microsoft.com/office/drawing/2014/main" id="{841BCD8B-62EF-4908-BDC4-090B1A6E326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8C2A13BC-5192-4041-9CB2-A5C975B927E5}"/>
              </a:ext>
            </a:extLst>
          </p:cNvPr>
          <p:cNvSpPr>
            <a:spLocks noGrp="1"/>
          </p:cNvSpPr>
          <p:nvPr>
            <p:ph type="sldNum" sz="quarter" idx="12"/>
          </p:nvPr>
        </p:nvSpPr>
        <p:spPr/>
        <p:txBody>
          <a:bodyPr/>
          <a:lstStyle/>
          <a:p>
            <a:fld id="{38460044-E09B-4B4F-A85C-2D04370E3123}" type="slidenum">
              <a:rPr lang="es-CL" smtClean="0"/>
              <a:t>‹Nº›</a:t>
            </a:fld>
            <a:endParaRPr lang="es-CL"/>
          </a:p>
        </p:txBody>
      </p:sp>
    </p:spTree>
    <p:extLst>
      <p:ext uri="{BB962C8B-B14F-4D97-AF65-F5344CB8AC3E}">
        <p14:creationId xmlns:p14="http://schemas.microsoft.com/office/powerpoint/2010/main" val="2663302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A53A70-3DE6-4641-93DF-F1B898CEE48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CE1A12C2-A619-4CFE-8CFC-96AE266181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FF93F99-479B-4E6E-8A2F-F1ED16543D80}"/>
              </a:ext>
            </a:extLst>
          </p:cNvPr>
          <p:cNvSpPr>
            <a:spLocks noGrp="1"/>
          </p:cNvSpPr>
          <p:nvPr>
            <p:ph type="dt" sz="half" idx="10"/>
          </p:nvPr>
        </p:nvSpPr>
        <p:spPr/>
        <p:txBody>
          <a:bodyPr/>
          <a:lstStyle/>
          <a:p>
            <a:fld id="{180C2C38-A996-429E-9457-4317CB4ED927}" type="datetimeFigureOut">
              <a:rPr lang="es-CL" smtClean="0"/>
              <a:t>26-09-2022</a:t>
            </a:fld>
            <a:endParaRPr lang="es-CL"/>
          </a:p>
        </p:txBody>
      </p:sp>
      <p:sp>
        <p:nvSpPr>
          <p:cNvPr id="5" name="Marcador de pie de página 4">
            <a:extLst>
              <a:ext uri="{FF2B5EF4-FFF2-40B4-BE49-F238E27FC236}">
                <a16:creationId xmlns:a16="http://schemas.microsoft.com/office/drawing/2014/main" id="{B197170F-63BC-40C6-965E-BB8DB5F84450}"/>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4580070-1E2D-4040-A401-DF4109C9CC97}"/>
              </a:ext>
            </a:extLst>
          </p:cNvPr>
          <p:cNvSpPr>
            <a:spLocks noGrp="1"/>
          </p:cNvSpPr>
          <p:nvPr>
            <p:ph type="sldNum" sz="quarter" idx="12"/>
          </p:nvPr>
        </p:nvSpPr>
        <p:spPr/>
        <p:txBody>
          <a:bodyPr/>
          <a:lstStyle/>
          <a:p>
            <a:fld id="{38460044-E09B-4B4F-A85C-2D04370E3123}" type="slidenum">
              <a:rPr lang="es-CL" smtClean="0"/>
              <a:t>‹Nº›</a:t>
            </a:fld>
            <a:endParaRPr lang="es-CL"/>
          </a:p>
        </p:txBody>
      </p:sp>
    </p:spTree>
    <p:extLst>
      <p:ext uri="{BB962C8B-B14F-4D97-AF65-F5344CB8AC3E}">
        <p14:creationId xmlns:p14="http://schemas.microsoft.com/office/powerpoint/2010/main" val="2668931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537202-CACB-4E2F-AD8F-7CA3D3F939AB}"/>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C070EDBA-112B-4938-96BF-3E924308482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EF4B8CAF-870E-429B-8D22-DF7A7DD879F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46DDA1E4-4116-4F61-945C-E799D8E95A9C}"/>
              </a:ext>
            </a:extLst>
          </p:cNvPr>
          <p:cNvSpPr>
            <a:spLocks noGrp="1"/>
          </p:cNvSpPr>
          <p:nvPr>
            <p:ph type="dt" sz="half" idx="10"/>
          </p:nvPr>
        </p:nvSpPr>
        <p:spPr/>
        <p:txBody>
          <a:bodyPr/>
          <a:lstStyle/>
          <a:p>
            <a:fld id="{180C2C38-A996-429E-9457-4317CB4ED927}" type="datetimeFigureOut">
              <a:rPr lang="es-CL" smtClean="0"/>
              <a:t>26-09-2022</a:t>
            </a:fld>
            <a:endParaRPr lang="es-CL"/>
          </a:p>
        </p:txBody>
      </p:sp>
      <p:sp>
        <p:nvSpPr>
          <p:cNvPr id="6" name="Marcador de pie de página 5">
            <a:extLst>
              <a:ext uri="{FF2B5EF4-FFF2-40B4-BE49-F238E27FC236}">
                <a16:creationId xmlns:a16="http://schemas.microsoft.com/office/drawing/2014/main" id="{7D777383-9AD4-4547-8760-C6BD3D9038F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A3B426E4-B88F-4699-AB71-377FBAD97278}"/>
              </a:ext>
            </a:extLst>
          </p:cNvPr>
          <p:cNvSpPr>
            <a:spLocks noGrp="1"/>
          </p:cNvSpPr>
          <p:nvPr>
            <p:ph type="sldNum" sz="quarter" idx="12"/>
          </p:nvPr>
        </p:nvSpPr>
        <p:spPr/>
        <p:txBody>
          <a:bodyPr/>
          <a:lstStyle/>
          <a:p>
            <a:fld id="{38460044-E09B-4B4F-A85C-2D04370E3123}" type="slidenum">
              <a:rPr lang="es-CL" smtClean="0"/>
              <a:t>‹Nº›</a:t>
            </a:fld>
            <a:endParaRPr lang="es-CL"/>
          </a:p>
        </p:txBody>
      </p:sp>
    </p:spTree>
    <p:extLst>
      <p:ext uri="{BB962C8B-B14F-4D97-AF65-F5344CB8AC3E}">
        <p14:creationId xmlns:p14="http://schemas.microsoft.com/office/powerpoint/2010/main" val="2652265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798484-3C45-470C-AA26-76B63117329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79E9C9F2-F479-441D-9071-32D7D10EBD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8CD5AC3-7377-433C-822A-0F29BCCCFF2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ABDCE7E6-FA5F-42DB-B9EF-8F34C8FA31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4AF877A-4180-4A64-ABC7-5406773242A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5B4A3918-B742-4D57-9AAC-0AC94E75A7BD}"/>
              </a:ext>
            </a:extLst>
          </p:cNvPr>
          <p:cNvSpPr>
            <a:spLocks noGrp="1"/>
          </p:cNvSpPr>
          <p:nvPr>
            <p:ph type="dt" sz="half" idx="10"/>
          </p:nvPr>
        </p:nvSpPr>
        <p:spPr/>
        <p:txBody>
          <a:bodyPr/>
          <a:lstStyle/>
          <a:p>
            <a:fld id="{180C2C38-A996-429E-9457-4317CB4ED927}" type="datetimeFigureOut">
              <a:rPr lang="es-CL" smtClean="0"/>
              <a:t>26-09-2022</a:t>
            </a:fld>
            <a:endParaRPr lang="es-CL"/>
          </a:p>
        </p:txBody>
      </p:sp>
      <p:sp>
        <p:nvSpPr>
          <p:cNvPr id="8" name="Marcador de pie de página 7">
            <a:extLst>
              <a:ext uri="{FF2B5EF4-FFF2-40B4-BE49-F238E27FC236}">
                <a16:creationId xmlns:a16="http://schemas.microsoft.com/office/drawing/2014/main" id="{EDF87F53-04C3-425E-95FE-04124B405FC5}"/>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7E9C69A4-E2D6-4D07-AE0C-D565BBBBFC83}"/>
              </a:ext>
            </a:extLst>
          </p:cNvPr>
          <p:cNvSpPr>
            <a:spLocks noGrp="1"/>
          </p:cNvSpPr>
          <p:nvPr>
            <p:ph type="sldNum" sz="quarter" idx="12"/>
          </p:nvPr>
        </p:nvSpPr>
        <p:spPr/>
        <p:txBody>
          <a:bodyPr/>
          <a:lstStyle/>
          <a:p>
            <a:fld id="{38460044-E09B-4B4F-A85C-2D04370E3123}" type="slidenum">
              <a:rPr lang="es-CL" smtClean="0"/>
              <a:t>‹Nº›</a:t>
            </a:fld>
            <a:endParaRPr lang="es-CL"/>
          </a:p>
        </p:txBody>
      </p:sp>
    </p:spTree>
    <p:extLst>
      <p:ext uri="{BB962C8B-B14F-4D97-AF65-F5344CB8AC3E}">
        <p14:creationId xmlns:p14="http://schemas.microsoft.com/office/powerpoint/2010/main" val="3222425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AA26E2-3823-4328-8623-498BD629D7BD}"/>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B39D4C8D-5A73-449A-BD58-D470733404D1}"/>
              </a:ext>
            </a:extLst>
          </p:cNvPr>
          <p:cNvSpPr>
            <a:spLocks noGrp="1"/>
          </p:cNvSpPr>
          <p:nvPr>
            <p:ph type="dt" sz="half" idx="10"/>
          </p:nvPr>
        </p:nvSpPr>
        <p:spPr/>
        <p:txBody>
          <a:bodyPr/>
          <a:lstStyle/>
          <a:p>
            <a:fld id="{180C2C38-A996-429E-9457-4317CB4ED927}" type="datetimeFigureOut">
              <a:rPr lang="es-CL" smtClean="0"/>
              <a:t>26-09-2022</a:t>
            </a:fld>
            <a:endParaRPr lang="es-CL"/>
          </a:p>
        </p:txBody>
      </p:sp>
      <p:sp>
        <p:nvSpPr>
          <p:cNvPr id="4" name="Marcador de pie de página 3">
            <a:extLst>
              <a:ext uri="{FF2B5EF4-FFF2-40B4-BE49-F238E27FC236}">
                <a16:creationId xmlns:a16="http://schemas.microsoft.com/office/drawing/2014/main" id="{2529A15B-C77E-459E-BF0A-F8BC74E5D9F0}"/>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0F6762CD-CFA0-4581-B267-D036CFEA13E9}"/>
              </a:ext>
            </a:extLst>
          </p:cNvPr>
          <p:cNvSpPr>
            <a:spLocks noGrp="1"/>
          </p:cNvSpPr>
          <p:nvPr>
            <p:ph type="sldNum" sz="quarter" idx="12"/>
          </p:nvPr>
        </p:nvSpPr>
        <p:spPr/>
        <p:txBody>
          <a:bodyPr/>
          <a:lstStyle/>
          <a:p>
            <a:fld id="{38460044-E09B-4B4F-A85C-2D04370E3123}" type="slidenum">
              <a:rPr lang="es-CL" smtClean="0"/>
              <a:t>‹Nº›</a:t>
            </a:fld>
            <a:endParaRPr lang="es-CL"/>
          </a:p>
        </p:txBody>
      </p:sp>
    </p:spTree>
    <p:extLst>
      <p:ext uri="{BB962C8B-B14F-4D97-AF65-F5344CB8AC3E}">
        <p14:creationId xmlns:p14="http://schemas.microsoft.com/office/powerpoint/2010/main" val="4255394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5256552-D21B-4C24-BF1C-66D2DBD5A9B0}"/>
              </a:ext>
            </a:extLst>
          </p:cNvPr>
          <p:cNvSpPr>
            <a:spLocks noGrp="1"/>
          </p:cNvSpPr>
          <p:nvPr>
            <p:ph type="dt" sz="half" idx="10"/>
          </p:nvPr>
        </p:nvSpPr>
        <p:spPr/>
        <p:txBody>
          <a:bodyPr/>
          <a:lstStyle/>
          <a:p>
            <a:fld id="{180C2C38-A996-429E-9457-4317CB4ED927}" type="datetimeFigureOut">
              <a:rPr lang="es-CL" smtClean="0"/>
              <a:t>26-09-2022</a:t>
            </a:fld>
            <a:endParaRPr lang="es-CL"/>
          </a:p>
        </p:txBody>
      </p:sp>
      <p:sp>
        <p:nvSpPr>
          <p:cNvPr id="3" name="Marcador de pie de página 2">
            <a:extLst>
              <a:ext uri="{FF2B5EF4-FFF2-40B4-BE49-F238E27FC236}">
                <a16:creationId xmlns:a16="http://schemas.microsoft.com/office/drawing/2014/main" id="{1CBDDBA1-EA6C-4950-9D28-12232942D243}"/>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2C4D6FA7-01DD-4CD7-A0F1-281C114AF2E0}"/>
              </a:ext>
            </a:extLst>
          </p:cNvPr>
          <p:cNvSpPr>
            <a:spLocks noGrp="1"/>
          </p:cNvSpPr>
          <p:nvPr>
            <p:ph type="sldNum" sz="quarter" idx="12"/>
          </p:nvPr>
        </p:nvSpPr>
        <p:spPr/>
        <p:txBody>
          <a:bodyPr/>
          <a:lstStyle/>
          <a:p>
            <a:fld id="{38460044-E09B-4B4F-A85C-2D04370E3123}" type="slidenum">
              <a:rPr lang="es-CL" smtClean="0"/>
              <a:t>‹Nº›</a:t>
            </a:fld>
            <a:endParaRPr lang="es-CL"/>
          </a:p>
        </p:txBody>
      </p:sp>
    </p:spTree>
    <p:extLst>
      <p:ext uri="{BB962C8B-B14F-4D97-AF65-F5344CB8AC3E}">
        <p14:creationId xmlns:p14="http://schemas.microsoft.com/office/powerpoint/2010/main" val="2448538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4201A4-3358-429A-A8BE-B46A327E340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0A761749-E9BB-4A0A-A55F-557D63EE69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1441E8D4-3ABD-4289-A93B-9875628A30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C7113DE-3E05-45E7-A2EC-D5B384AF1586}"/>
              </a:ext>
            </a:extLst>
          </p:cNvPr>
          <p:cNvSpPr>
            <a:spLocks noGrp="1"/>
          </p:cNvSpPr>
          <p:nvPr>
            <p:ph type="dt" sz="half" idx="10"/>
          </p:nvPr>
        </p:nvSpPr>
        <p:spPr/>
        <p:txBody>
          <a:bodyPr/>
          <a:lstStyle/>
          <a:p>
            <a:fld id="{180C2C38-A996-429E-9457-4317CB4ED927}" type="datetimeFigureOut">
              <a:rPr lang="es-CL" smtClean="0"/>
              <a:t>26-09-2022</a:t>
            </a:fld>
            <a:endParaRPr lang="es-CL"/>
          </a:p>
        </p:txBody>
      </p:sp>
      <p:sp>
        <p:nvSpPr>
          <p:cNvPr id="6" name="Marcador de pie de página 5">
            <a:extLst>
              <a:ext uri="{FF2B5EF4-FFF2-40B4-BE49-F238E27FC236}">
                <a16:creationId xmlns:a16="http://schemas.microsoft.com/office/drawing/2014/main" id="{F4F0C36D-6695-480E-8BBA-C15C8ED216EC}"/>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3A269B81-54F0-4036-A845-51393E0B6432}"/>
              </a:ext>
            </a:extLst>
          </p:cNvPr>
          <p:cNvSpPr>
            <a:spLocks noGrp="1"/>
          </p:cNvSpPr>
          <p:nvPr>
            <p:ph type="sldNum" sz="quarter" idx="12"/>
          </p:nvPr>
        </p:nvSpPr>
        <p:spPr/>
        <p:txBody>
          <a:bodyPr/>
          <a:lstStyle/>
          <a:p>
            <a:fld id="{38460044-E09B-4B4F-A85C-2D04370E3123}" type="slidenum">
              <a:rPr lang="es-CL" smtClean="0"/>
              <a:t>‹Nº›</a:t>
            </a:fld>
            <a:endParaRPr lang="es-CL"/>
          </a:p>
        </p:txBody>
      </p:sp>
    </p:spTree>
    <p:extLst>
      <p:ext uri="{BB962C8B-B14F-4D97-AF65-F5344CB8AC3E}">
        <p14:creationId xmlns:p14="http://schemas.microsoft.com/office/powerpoint/2010/main" val="3201108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E41EC6-773F-4B10-91D2-A679D25F67D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2520BC6E-F52D-42D2-BC1B-6CAF612F77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00746F01-AE36-40B5-BE70-F94B52BAD9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60ECB47-2038-4AD5-84DB-3B25557A5457}"/>
              </a:ext>
            </a:extLst>
          </p:cNvPr>
          <p:cNvSpPr>
            <a:spLocks noGrp="1"/>
          </p:cNvSpPr>
          <p:nvPr>
            <p:ph type="dt" sz="half" idx="10"/>
          </p:nvPr>
        </p:nvSpPr>
        <p:spPr/>
        <p:txBody>
          <a:bodyPr/>
          <a:lstStyle/>
          <a:p>
            <a:fld id="{180C2C38-A996-429E-9457-4317CB4ED927}" type="datetimeFigureOut">
              <a:rPr lang="es-CL" smtClean="0"/>
              <a:t>26-09-2022</a:t>
            </a:fld>
            <a:endParaRPr lang="es-CL"/>
          </a:p>
        </p:txBody>
      </p:sp>
      <p:sp>
        <p:nvSpPr>
          <p:cNvPr id="6" name="Marcador de pie de página 5">
            <a:extLst>
              <a:ext uri="{FF2B5EF4-FFF2-40B4-BE49-F238E27FC236}">
                <a16:creationId xmlns:a16="http://schemas.microsoft.com/office/drawing/2014/main" id="{B8CB8924-B36E-41DD-9A80-98C27B61DA0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D10313A7-FAD2-4E1C-846E-B792E9571D90}"/>
              </a:ext>
            </a:extLst>
          </p:cNvPr>
          <p:cNvSpPr>
            <a:spLocks noGrp="1"/>
          </p:cNvSpPr>
          <p:nvPr>
            <p:ph type="sldNum" sz="quarter" idx="12"/>
          </p:nvPr>
        </p:nvSpPr>
        <p:spPr/>
        <p:txBody>
          <a:bodyPr/>
          <a:lstStyle/>
          <a:p>
            <a:fld id="{38460044-E09B-4B4F-A85C-2D04370E3123}" type="slidenum">
              <a:rPr lang="es-CL" smtClean="0"/>
              <a:t>‹Nº›</a:t>
            </a:fld>
            <a:endParaRPr lang="es-CL"/>
          </a:p>
        </p:txBody>
      </p:sp>
    </p:spTree>
    <p:extLst>
      <p:ext uri="{BB962C8B-B14F-4D97-AF65-F5344CB8AC3E}">
        <p14:creationId xmlns:p14="http://schemas.microsoft.com/office/powerpoint/2010/main" val="3336454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3EBED3-4A32-4E34-B279-261F42085D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7863D330-DA02-4AB2-8758-A6DED47C8E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78A5C215-9650-4919-AB15-87DDC98536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0C2C38-A996-429E-9457-4317CB4ED927}" type="datetimeFigureOut">
              <a:rPr lang="es-CL" smtClean="0"/>
              <a:t>26-09-2022</a:t>
            </a:fld>
            <a:endParaRPr lang="es-CL"/>
          </a:p>
        </p:txBody>
      </p:sp>
      <p:sp>
        <p:nvSpPr>
          <p:cNvPr id="5" name="Marcador de pie de página 4">
            <a:extLst>
              <a:ext uri="{FF2B5EF4-FFF2-40B4-BE49-F238E27FC236}">
                <a16:creationId xmlns:a16="http://schemas.microsoft.com/office/drawing/2014/main" id="{CCF9421B-EB9A-4CB3-8177-D890F5358F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95DCFF37-6485-482B-BD02-029B97E114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460044-E09B-4B4F-A85C-2D04370E3123}" type="slidenum">
              <a:rPr lang="es-CL" smtClean="0"/>
              <a:t>‹Nº›</a:t>
            </a:fld>
            <a:endParaRPr lang="es-CL"/>
          </a:p>
        </p:txBody>
      </p:sp>
    </p:spTree>
    <p:extLst>
      <p:ext uri="{BB962C8B-B14F-4D97-AF65-F5344CB8AC3E}">
        <p14:creationId xmlns:p14="http://schemas.microsoft.com/office/powerpoint/2010/main" val="1202676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1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tiff"/></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56.jpe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64.jpg"/></Relationships>
</file>

<file path=ppt/slides/_rels/slide2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67.jpeg"/><Relationship Id="rId4" Type="http://schemas.openxmlformats.org/officeDocument/2006/relationships/image" Target="../media/image66.jpg"/></Relationships>
</file>

<file path=ppt/slides/_rels/slide2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9.emf"/></Relationships>
</file>

<file path=ppt/slides/_rels/slide2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11.jpg"/><Relationship Id="rId7"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2.emf"/><Relationship Id="rId11" Type="http://schemas.openxmlformats.org/officeDocument/2006/relationships/image" Target="../media/image77.gif"/><Relationship Id="rId5" Type="http://schemas.openxmlformats.org/officeDocument/2006/relationships/image" Target="../media/image71.jpeg"/><Relationship Id="rId10" Type="http://schemas.openxmlformats.org/officeDocument/2006/relationships/image" Target="../media/image76.gif"/><Relationship Id="rId4" Type="http://schemas.openxmlformats.org/officeDocument/2006/relationships/image" Target="../media/image70.jpg"/><Relationship Id="rId9"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wmf"/></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a:srcRect/>
          <a:stretch>
            <a:fillRect/>
          </a:stretch>
        </p:blipFill>
        <p:spPr bwMode="auto">
          <a:xfrm>
            <a:off x="2645568" y="1828800"/>
            <a:ext cx="6549231" cy="3302000"/>
          </a:xfrm>
          <a:prstGeom prst="rect">
            <a:avLst/>
          </a:prstGeom>
          <a:noFill/>
          <a:ln w="9525">
            <a:noFill/>
            <a:miter lim="800000"/>
            <a:headEnd/>
            <a:tailEnd/>
          </a:ln>
          <a:effectLst/>
        </p:spPr>
      </p:pic>
    </p:spTree>
    <p:extLst>
      <p:ext uri="{BB962C8B-B14F-4D97-AF65-F5344CB8AC3E}">
        <p14:creationId xmlns:p14="http://schemas.microsoft.com/office/powerpoint/2010/main" val="18302645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F6F2B1D-C62A-4120-8875-A77996BC0B45}"/>
              </a:ext>
            </a:extLst>
          </p:cNvPr>
          <p:cNvSpPr>
            <a:spLocks noGrp="1"/>
          </p:cNvSpPr>
          <p:nvPr>
            <p:ph type="title"/>
          </p:nvPr>
        </p:nvSpPr>
        <p:spPr>
          <a:xfrm>
            <a:off x="827684" y="740783"/>
            <a:ext cx="10515600" cy="646331"/>
          </a:xfrm>
        </p:spPr>
        <p:txBody>
          <a:bodyPr>
            <a:normAutofit/>
          </a:bodyPr>
          <a:lstStyle/>
          <a:p>
            <a:r>
              <a:rPr lang="es-CL" sz="2000" dirty="0">
                <a:effectLst/>
                <a:latin typeface="+mn-lt"/>
                <a:ea typeface="Calibri" panose="020F0502020204030204" pitchFamily="34" charset="0"/>
                <a:cs typeface="Times New Roman" panose="02020603050405020304" pitchFamily="18" charset="0"/>
              </a:rPr>
              <a:t>1.- Describir la variabilidad de la abundancia de larvas de mitílidos y su relación con variables ambientales durante un ciclo anual.</a:t>
            </a:r>
          </a:p>
        </p:txBody>
      </p:sp>
      <p:pic>
        <p:nvPicPr>
          <p:cNvPr id="6" name="Imagen 5">
            <a:extLst>
              <a:ext uri="{FF2B5EF4-FFF2-40B4-BE49-F238E27FC236}">
                <a16:creationId xmlns:a16="http://schemas.microsoft.com/office/drawing/2014/main" id="{47582697-D730-4957-98B7-20B10ACD0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214" y="1387114"/>
            <a:ext cx="2906670" cy="5242751"/>
          </a:xfrm>
          <a:prstGeom prst="rect">
            <a:avLst/>
          </a:prstGeom>
        </p:spPr>
      </p:pic>
      <p:pic>
        <p:nvPicPr>
          <p:cNvPr id="45" name="Imagen 44"/>
          <p:cNvPicPr>
            <a:picLocks noChangeAspect="1"/>
          </p:cNvPicPr>
          <p:nvPr/>
        </p:nvPicPr>
        <p:blipFill rotWithShape="1">
          <a:blip r:embed="rId4"/>
          <a:srcRect l="13113" t="19974" r="51124" b="9803"/>
          <a:stretch/>
        </p:blipFill>
        <p:spPr>
          <a:xfrm>
            <a:off x="5100320" y="1152071"/>
            <a:ext cx="4959528" cy="5477794"/>
          </a:xfrm>
          <a:prstGeom prst="rect">
            <a:avLst/>
          </a:prstGeom>
        </p:spPr>
      </p:pic>
      <p:sp>
        <p:nvSpPr>
          <p:cNvPr id="2" name="Rectángulo 1"/>
          <p:cNvSpPr/>
          <p:nvPr/>
        </p:nvSpPr>
        <p:spPr>
          <a:xfrm>
            <a:off x="10741260" y="118305"/>
            <a:ext cx="1204048" cy="369332"/>
          </a:xfrm>
          <a:prstGeom prst="rect">
            <a:avLst/>
          </a:prstGeom>
        </p:spPr>
        <p:txBody>
          <a:bodyPr wrap="none">
            <a:spAutoFit/>
          </a:bodyPr>
          <a:lstStyle/>
          <a:p>
            <a:r>
              <a:rPr lang="es-CL" dirty="0" smtClean="0">
                <a:solidFill>
                  <a:schemeClr val="bg1"/>
                </a:solidFill>
              </a:rPr>
              <a:t>Objetivo  1</a:t>
            </a:r>
            <a:endParaRPr lang="es-CL" dirty="0">
              <a:solidFill>
                <a:schemeClr val="bg1"/>
              </a:solidFill>
            </a:endParaRPr>
          </a:p>
        </p:txBody>
      </p:sp>
    </p:spTree>
    <p:extLst>
      <p:ext uri="{BB962C8B-B14F-4D97-AF65-F5344CB8AC3E}">
        <p14:creationId xmlns:p14="http://schemas.microsoft.com/office/powerpoint/2010/main" val="37012667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5B4284B-0198-4DAD-BA17-C21ABC79878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22146" y="1590352"/>
            <a:ext cx="4007614" cy="4759648"/>
          </a:xfrm>
          <a:prstGeom prst="rect">
            <a:avLst/>
          </a:prstGeom>
          <a:noFill/>
        </p:spPr>
      </p:pic>
      <p:sp>
        <p:nvSpPr>
          <p:cNvPr id="11" name="Título 1">
            <a:extLst>
              <a:ext uri="{FF2B5EF4-FFF2-40B4-BE49-F238E27FC236}">
                <a16:creationId xmlns:a16="http://schemas.microsoft.com/office/drawing/2014/main" id="{F9112802-6F10-489C-AD13-E0365C440E0E}"/>
              </a:ext>
            </a:extLst>
          </p:cNvPr>
          <p:cNvSpPr>
            <a:spLocks noGrp="1"/>
          </p:cNvSpPr>
          <p:nvPr>
            <p:ph type="title"/>
          </p:nvPr>
        </p:nvSpPr>
        <p:spPr>
          <a:xfrm>
            <a:off x="827684" y="740783"/>
            <a:ext cx="10515600" cy="646331"/>
          </a:xfrm>
        </p:spPr>
        <p:txBody>
          <a:bodyPr>
            <a:normAutofit/>
          </a:bodyPr>
          <a:lstStyle/>
          <a:p>
            <a:r>
              <a:rPr lang="es-CL" sz="2000" dirty="0">
                <a:effectLst/>
                <a:latin typeface="+mn-lt"/>
                <a:ea typeface="Calibri" panose="020F0502020204030204" pitchFamily="34" charset="0"/>
                <a:cs typeface="Times New Roman" panose="02020603050405020304" pitchFamily="18" charset="0"/>
              </a:rPr>
              <a:t>1.- Describir la variabilidad de la abundancia de larvas de mitílidos y su relación con variables ambientales durante un ciclo anual</a:t>
            </a:r>
            <a:r>
              <a:rPr lang="es-CL" sz="2000" dirty="0" smtClean="0">
                <a:effectLst/>
                <a:latin typeface="+mn-lt"/>
                <a:ea typeface="Calibri" panose="020F0502020204030204" pitchFamily="34" charset="0"/>
                <a:cs typeface="Times New Roman" panose="02020603050405020304" pitchFamily="18" charset="0"/>
              </a:rPr>
              <a:t>. </a:t>
            </a:r>
            <a:endParaRPr lang="es-CL" sz="2000" dirty="0">
              <a:effectLst/>
              <a:latin typeface="+mn-lt"/>
              <a:ea typeface="Calibri" panose="020F0502020204030204" pitchFamily="34" charset="0"/>
              <a:cs typeface="Times New Roman" panose="02020603050405020304" pitchFamily="18" charset="0"/>
            </a:endParaRPr>
          </a:p>
        </p:txBody>
      </p:sp>
      <p:pic>
        <p:nvPicPr>
          <p:cNvPr id="16" name="Imagen 15">
            <a:extLst>
              <a:ext uri="{FF2B5EF4-FFF2-40B4-BE49-F238E27FC236}">
                <a16:creationId xmlns:a16="http://schemas.microsoft.com/office/drawing/2014/main" id="{BB108FE4-660C-4FE1-9E0B-2C0273AE0567}"/>
              </a:ext>
            </a:extLst>
          </p:cNvPr>
          <p:cNvPicPr>
            <a:picLocks noChangeAspect="1"/>
          </p:cNvPicPr>
          <p:nvPr/>
        </p:nvPicPr>
        <p:blipFill>
          <a:blip r:embed="rId4"/>
          <a:stretch>
            <a:fillRect/>
          </a:stretch>
        </p:blipFill>
        <p:spPr>
          <a:xfrm>
            <a:off x="5367386" y="1639025"/>
            <a:ext cx="3309073" cy="4493145"/>
          </a:xfrm>
          <a:prstGeom prst="rect">
            <a:avLst/>
          </a:prstGeom>
        </p:spPr>
      </p:pic>
      <p:pic>
        <p:nvPicPr>
          <p:cNvPr id="17" name="Imagen 16">
            <a:extLst>
              <a:ext uri="{FF2B5EF4-FFF2-40B4-BE49-F238E27FC236}">
                <a16:creationId xmlns:a16="http://schemas.microsoft.com/office/drawing/2014/main" id="{892FE543-B718-4444-9D61-8E380B202DCA}"/>
              </a:ext>
            </a:extLst>
          </p:cNvPr>
          <p:cNvPicPr>
            <a:picLocks noChangeAspect="1"/>
          </p:cNvPicPr>
          <p:nvPr/>
        </p:nvPicPr>
        <p:blipFill>
          <a:blip r:embed="rId5"/>
          <a:stretch>
            <a:fillRect/>
          </a:stretch>
        </p:blipFill>
        <p:spPr>
          <a:xfrm>
            <a:off x="8890000" y="1747520"/>
            <a:ext cx="2987040" cy="4378960"/>
          </a:xfrm>
          <a:prstGeom prst="rect">
            <a:avLst/>
          </a:prstGeom>
        </p:spPr>
      </p:pic>
      <p:sp>
        <p:nvSpPr>
          <p:cNvPr id="18" name="CuadroTexto 17">
            <a:extLst>
              <a:ext uri="{FF2B5EF4-FFF2-40B4-BE49-F238E27FC236}">
                <a16:creationId xmlns:a16="http://schemas.microsoft.com/office/drawing/2014/main" id="{9985D0DF-C710-4142-B514-3B5E2F7DE55F}"/>
              </a:ext>
            </a:extLst>
          </p:cNvPr>
          <p:cNvSpPr txBox="1"/>
          <p:nvPr/>
        </p:nvSpPr>
        <p:spPr>
          <a:xfrm>
            <a:off x="384263" y="1313353"/>
            <a:ext cx="1458541" cy="276999"/>
          </a:xfrm>
          <a:prstGeom prst="rect">
            <a:avLst/>
          </a:prstGeom>
          <a:noFill/>
        </p:spPr>
        <p:txBody>
          <a:bodyPr wrap="none" rtlCol="0">
            <a:spAutoFit/>
          </a:bodyPr>
          <a:lstStyle/>
          <a:p>
            <a:r>
              <a:rPr lang="es-CL" sz="1200" b="1" dirty="0"/>
              <a:t>Región de Los Lagos</a:t>
            </a:r>
          </a:p>
        </p:txBody>
      </p:sp>
      <p:sp>
        <p:nvSpPr>
          <p:cNvPr id="19" name="CuadroTexto 18">
            <a:extLst>
              <a:ext uri="{FF2B5EF4-FFF2-40B4-BE49-F238E27FC236}">
                <a16:creationId xmlns:a16="http://schemas.microsoft.com/office/drawing/2014/main" id="{072EC90F-F8CF-4C4F-859B-F236C0CA2A2D}"/>
              </a:ext>
            </a:extLst>
          </p:cNvPr>
          <p:cNvSpPr txBox="1"/>
          <p:nvPr/>
        </p:nvSpPr>
        <p:spPr>
          <a:xfrm>
            <a:off x="6223534" y="1362026"/>
            <a:ext cx="1236492" cy="276999"/>
          </a:xfrm>
          <a:prstGeom prst="rect">
            <a:avLst/>
          </a:prstGeom>
          <a:noFill/>
        </p:spPr>
        <p:txBody>
          <a:bodyPr wrap="none" rtlCol="0">
            <a:spAutoFit/>
          </a:bodyPr>
          <a:lstStyle/>
          <a:p>
            <a:r>
              <a:rPr lang="es-CL" sz="1200" b="1" dirty="0"/>
              <a:t>Región de Aysén</a:t>
            </a:r>
          </a:p>
        </p:txBody>
      </p:sp>
      <p:sp>
        <p:nvSpPr>
          <p:cNvPr id="20" name="CuadroTexto 19">
            <a:extLst>
              <a:ext uri="{FF2B5EF4-FFF2-40B4-BE49-F238E27FC236}">
                <a16:creationId xmlns:a16="http://schemas.microsoft.com/office/drawing/2014/main" id="{2CB5C691-9879-43A8-9631-9D57812292E0}"/>
              </a:ext>
            </a:extLst>
          </p:cNvPr>
          <p:cNvSpPr txBox="1"/>
          <p:nvPr/>
        </p:nvSpPr>
        <p:spPr>
          <a:xfrm>
            <a:off x="9614085" y="1387114"/>
            <a:ext cx="1585627" cy="276999"/>
          </a:xfrm>
          <a:prstGeom prst="rect">
            <a:avLst/>
          </a:prstGeom>
          <a:noFill/>
        </p:spPr>
        <p:txBody>
          <a:bodyPr wrap="none" rtlCol="0">
            <a:spAutoFit/>
          </a:bodyPr>
          <a:lstStyle/>
          <a:p>
            <a:r>
              <a:rPr lang="es-CL" sz="1200" b="1" dirty="0"/>
              <a:t>Región de Magallanes</a:t>
            </a:r>
          </a:p>
        </p:txBody>
      </p:sp>
      <p:sp>
        <p:nvSpPr>
          <p:cNvPr id="3" name="Rectángulo 2"/>
          <p:cNvSpPr/>
          <p:nvPr/>
        </p:nvSpPr>
        <p:spPr>
          <a:xfrm>
            <a:off x="1842804" y="6289384"/>
            <a:ext cx="1511376" cy="369332"/>
          </a:xfrm>
          <a:prstGeom prst="rect">
            <a:avLst/>
          </a:prstGeom>
        </p:spPr>
        <p:txBody>
          <a:bodyPr wrap="none">
            <a:spAutoFit/>
          </a:bodyPr>
          <a:lstStyle/>
          <a:p>
            <a:r>
              <a:rPr lang="es-CL" dirty="0" smtClean="0">
                <a:ea typeface="Calibri" panose="020F0502020204030204" pitchFamily="34" charset="0"/>
                <a:cs typeface="Times New Roman" panose="02020603050405020304" pitchFamily="18" charset="0"/>
              </a:rPr>
              <a:t>12 estaciones </a:t>
            </a:r>
            <a:endParaRPr lang="es-CL" dirty="0"/>
          </a:p>
        </p:txBody>
      </p:sp>
      <p:sp>
        <p:nvSpPr>
          <p:cNvPr id="5" name="Rectángulo 4"/>
          <p:cNvSpPr/>
          <p:nvPr/>
        </p:nvSpPr>
        <p:spPr>
          <a:xfrm>
            <a:off x="6625720" y="6255756"/>
            <a:ext cx="1394356" cy="369332"/>
          </a:xfrm>
          <a:prstGeom prst="rect">
            <a:avLst/>
          </a:prstGeom>
        </p:spPr>
        <p:txBody>
          <a:bodyPr wrap="none">
            <a:spAutoFit/>
          </a:bodyPr>
          <a:lstStyle/>
          <a:p>
            <a:r>
              <a:rPr lang="es-CL" dirty="0">
                <a:ea typeface="Calibri" panose="020F0502020204030204" pitchFamily="34" charset="0"/>
                <a:cs typeface="Times New Roman" panose="02020603050405020304" pitchFamily="18" charset="0"/>
              </a:rPr>
              <a:t>3</a:t>
            </a:r>
            <a:r>
              <a:rPr lang="es-CL" dirty="0" smtClean="0">
                <a:ea typeface="Calibri" panose="020F0502020204030204" pitchFamily="34" charset="0"/>
                <a:cs typeface="Times New Roman" panose="02020603050405020304" pitchFamily="18" charset="0"/>
              </a:rPr>
              <a:t> </a:t>
            </a:r>
            <a:r>
              <a:rPr lang="es-CL" dirty="0">
                <a:ea typeface="Calibri" panose="020F0502020204030204" pitchFamily="34" charset="0"/>
                <a:cs typeface="Times New Roman" panose="02020603050405020304" pitchFamily="18" charset="0"/>
              </a:rPr>
              <a:t>estaciones </a:t>
            </a:r>
            <a:endParaRPr lang="es-CL" dirty="0"/>
          </a:p>
        </p:txBody>
      </p:sp>
      <p:sp>
        <p:nvSpPr>
          <p:cNvPr id="6" name="Rectángulo 5"/>
          <p:cNvSpPr/>
          <p:nvPr/>
        </p:nvSpPr>
        <p:spPr>
          <a:xfrm>
            <a:off x="9879149" y="6209887"/>
            <a:ext cx="1189172" cy="369332"/>
          </a:xfrm>
          <a:prstGeom prst="rect">
            <a:avLst/>
          </a:prstGeom>
        </p:spPr>
        <p:txBody>
          <a:bodyPr wrap="none">
            <a:spAutoFit/>
          </a:bodyPr>
          <a:lstStyle/>
          <a:p>
            <a:r>
              <a:rPr lang="es-CL" dirty="0" smtClean="0">
                <a:ea typeface="Calibri" panose="020F0502020204030204" pitchFamily="34" charset="0"/>
                <a:cs typeface="Times New Roman" panose="02020603050405020304" pitchFamily="18" charset="0"/>
              </a:rPr>
              <a:t>1 </a:t>
            </a:r>
            <a:r>
              <a:rPr lang="es-CL" dirty="0" err="1" smtClean="0">
                <a:ea typeface="Calibri" panose="020F0502020204030204" pitchFamily="34" charset="0"/>
                <a:cs typeface="Times New Roman" panose="02020603050405020304" pitchFamily="18" charset="0"/>
              </a:rPr>
              <a:t>estacion</a:t>
            </a:r>
            <a:r>
              <a:rPr lang="es-CL" dirty="0" smtClean="0">
                <a:ea typeface="Calibri" panose="020F0502020204030204" pitchFamily="34" charset="0"/>
                <a:cs typeface="Times New Roman" panose="02020603050405020304" pitchFamily="18" charset="0"/>
              </a:rPr>
              <a:t> </a:t>
            </a:r>
            <a:endParaRPr lang="es-CL" dirty="0"/>
          </a:p>
        </p:txBody>
      </p:sp>
    </p:spTree>
    <p:extLst>
      <p:ext uri="{BB962C8B-B14F-4D97-AF65-F5344CB8AC3E}">
        <p14:creationId xmlns:p14="http://schemas.microsoft.com/office/powerpoint/2010/main" val="32795620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9C79269-8B3D-418A-9CEB-EE23F77F9495}"/>
              </a:ext>
            </a:extLst>
          </p:cNvPr>
          <p:cNvSpPr txBox="1"/>
          <p:nvPr/>
        </p:nvSpPr>
        <p:spPr>
          <a:xfrm>
            <a:off x="10502477" y="9609"/>
            <a:ext cx="1506887" cy="646331"/>
          </a:xfrm>
          <a:prstGeom prst="rect">
            <a:avLst/>
          </a:prstGeom>
          <a:noFill/>
        </p:spPr>
        <p:txBody>
          <a:bodyPr wrap="none" rtlCol="0">
            <a:spAutoFit/>
          </a:bodyPr>
          <a:lstStyle/>
          <a:p>
            <a:r>
              <a:rPr lang="es-CL" dirty="0" smtClean="0">
                <a:solidFill>
                  <a:schemeClr val="bg1"/>
                </a:solidFill>
              </a:rPr>
              <a:t>- </a:t>
            </a:r>
            <a:r>
              <a:rPr lang="es-CL" dirty="0">
                <a:solidFill>
                  <a:schemeClr val="bg1"/>
                </a:solidFill>
              </a:rPr>
              <a:t>Metodología</a:t>
            </a:r>
          </a:p>
          <a:p>
            <a:endParaRPr lang="es-CL" dirty="0">
              <a:solidFill>
                <a:schemeClr val="bg1"/>
              </a:solidFill>
            </a:endParaRPr>
          </a:p>
        </p:txBody>
      </p:sp>
      <p:pic>
        <p:nvPicPr>
          <p:cNvPr id="5" name="11 Imagen" descr="C:\Users\marina oyarzun\Downloads\IMG_20180119_103828.jpg">
            <a:extLst>
              <a:ext uri="{FF2B5EF4-FFF2-40B4-BE49-F238E27FC236}">
                <a16:creationId xmlns:a16="http://schemas.microsoft.com/office/drawing/2014/main" id="{8C2E2660-F9AB-4D01-8592-B8D0C50829ED}"/>
              </a:ext>
            </a:extLst>
          </p:cNvPr>
          <p:cNvPicPr/>
          <p:nvPr/>
        </p:nvPicPr>
        <p:blipFill>
          <a:blip r:embed="rId3" cstate="print"/>
          <a:srcRect/>
          <a:stretch>
            <a:fillRect/>
          </a:stretch>
        </p:blipFill>
        <p:spPr bwMode="auto">
          <a:xfrm>
            <a:off x="6449258" y="1742294"/>
            <a:ext cx="1482518" cy="1976400"/>
          </a:xfrm>
          <a:prstGeom prst="rect">
            <a:avLst/>
          </a:prstGeom>
          <a:ln>
            <a:noFill/>
          </a:ln>
          <a:effectLst>
            <a:outerShdw blurRad="292100" dist="139700" dir="2700000" algn="tl" rotWithShape="0">
              <a:srgbClr val="333333">
                <a:alpha val="65000"/>
              </a:srgbClr>
            </a:outerShdw>
          </a:effectLst>
        </p:spPr>
      </p:pic>
      <p:pic>
        <p:nvPicPr>
          <p:cNvPr id="6" name="12 Imagen" descr="C:\Users\marina oyarzun\Downloads\IMG_20180119_103751 (2).jpg">
            <a:extLst>
              <a:ext uri="{FF2B5EF4-FFF2-40B4-BE49-F238E27FC236}">
                <a16:creationId xmlns:a16="http://schemas.microsoft.com/office/drawing/2014/main" id="{C59A023E-0582-4B98-8709-16F554DE2015}"/>
              </a:ext>
            </a:extLst>
          </p:cNvPr>
          <p:cNvPicPr/>
          <p:nvPr/>
        </p:nvPicPr>
        <p:blipFill>
          <a:blip r:embed="rId4" cstate="print"/>
          <a:srcRect/>
          <a:stretch>
            <a:fillRect/>
          </a:stretch>
        </p:blipFill>
        <p:spPr bwMode="auto">
          <a:xfrm>
            <a:off x="8259543" y="1742294"/>
            <a:ext cx="1482518" cy="1976400"/>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1C70D79C-1E0C-45CB-8ED9-82613103F45D}"/>
              </a:ext>
            </a:extLst>
          </p:cNvPr>
          <p:cNvPicPr>
            <a:picLocks noChangeAspect="1"/>
          </p:cNvPicPr>
          <p:nvPr/>
        </p:nvPicPr>
        <p:blipFill>
          <a:blip r:embed="rId5"/>
          <a:stretch>
            <a:fillRect/>
          </a:stretch>
        </p:blipFill>
        <p:spPr>
          <a:xfrm>
            <a:off x="292446" y="1586429"/>
            <a:ext cx="5336194" cy="4461928"/>
          </a:xfrm>
          <a:prstGeom prst="rect">
            <a:avLst/>
          </a:prstGeom>
        </p:spPr>
      </p:pic>
      <p:sp>
        <p:nvSpPr>
          <p:cNvPr id="11" name="Título 1">
            <a:extLst>
              <a:ext uri="{FF2B5EF4-FFF2-40B4-BE49-F238E27FC236}">
                <a16:creationId xmlns:a16="http://schemas.microsoft.com/office/drawing/2014/main" id="{F9112802-6F10-489C-AD13-E0365C440E0E}"/>
              </a:ext>
            </a:extLst>
          </p:cNvPr>
          <p:cNvSpPr>
            <a:spLocks noGrp="1"/>
          </p:cNvSpPr>
          <p:nvPr>
            <p:ph type="title"/>
          </p:nvPr>
        </p:nvSpPr>
        <p:spPr>
          <a:xfrm>
            <a:off x="827684" y="740783"/>
            <a:ext cx="10515600" cy="646331"/>
          </a:xfrm>
        </p:spPr>
        <p:txBody>
          <a:bodyPr>
            <a:normAutofit/>
          </a:bodyPr>
          <a:lstStyle/>
          <a:p>
            <a:r>
              <a:rPr lang="es-CL" sz="2000" dirty="0">
                <a:effectLst/>
                <a:latin typeface="+mn-lt"/>
                <a:ea typeface="Calibri" panose="020F0502020204030204" pitchFamily="34" charset="0"/>
                <a:cs typeface="Times New Roman" panose="02020603050405020304" pitchFamily="18" charset="0"/>
              </a:rPr>
              <a:t>1.- Describir la variabilidad de la abundancia de larvas de mitílidos y su relación con variables ambientales durante un ciclo anual</a:t>
            </a:r>
            <a:r>
              <a:rPr lang="es-CL" sz="2000" dirty="0" smtClean="0">
                <a:effectLst/>
                <a:latin typeface="+mn-lt"/>
                <a:ea typeface="Calibri" panose="020F0502020204030204" pitchFamily="34" charset="0"/>
                <a:cs typeface="Times New Roman" panose="02020603050405020304" pitchFamily="18" charset="0"/>
              </a:rPr>
              <a:t>. </a:t>
            </a:r>
            <a:endParaRPr lang="es-CL" sz="2000" dirty="0">
              <a:solidFill>
                <a:srgbClr val="FF0000"/>
              </a:solidFill>
              <a:effectLst/>
              <a:latin typeface="+mn-lt"/>
              <a:ea typeface="Calibri" panose="020F0502020204030204" pitchFamily="34" charset="0"/>
              <a:cs typeface="Times New Roman" panose="02020603050405020304" pitchFamily="18" charset="0"/>
            </a:endParaRPr>
          </a:p>
        </p:txBody>
      </p:sp>
      <p:pic>
        <p:nvPicPr>
          <p:cNvPr id="13" name="Imagen 12">
            <a:extLst>
              <a:ext uri="{FF2B5EF4-FFF2-40B4-BE49-F238E27FC236}">
                <a16:creationId xmlns:a16="http://schemas.microsoft.com/office/drawing/2014/main" id="{5C0E0225-18C4-4F96-85BC-8E9369E39CB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34657" y="3971040"/>
            <a:ext cx="1482519" cy="1976692"/>
          </a:xfrm>
          <a:prstGeom prst="rect">
            <a:avLst/>
          </a:prstGeom>
          <a:ln>
            <a:noFill/>
          </a:ln>
          <a:effectLst>
            <a:outerShdw blurRad="292100" dist="139700" dir="2700000" algn="tl" rotWithShape="0">
              <a:srgbClr val="333333">
                <a:alpha val="65000"/>
              </a:srgbClr>
            </a:outerShdw>
          </a:effectLst>
        </p:spPr>
      </p:pic>
      <p:pic>
        <p:nvPicPr>
          <p:cNvPr id="15" name="Imagen 14">
            <a:extLst>
              <a:ext uri="{FF2B5EF4-FFF2-40B4-BE49-F238E27FC236}">
                <a16:creationId xmlns:a16="http://schemas.microsoft.com/office/drawing/2014/main" id="{B40CAEC2-FDD0-41C8-B66C-2FBCDF63B6E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08849" y="3971040"/>
            <a:ext cx="1628688" cy="1976692"/>
          </a:xfrm>
          <a:prstGeom prst="rect">
            <a:avLst/>
          </a:prstGeom>
          <a:ln>
            <a:noFill/>
          </a:ln>
          <a:effectLst>
            <a:outerShdw blurRad="292100" dist="139700" dir="2700000" algn="tl" rotWithShape="0">
              <a:srgbClr val="333333">
                <a:alpha val="65000"/>
              </a:srgbClr>
            </a:outerShdw>
          </a:effectLst>
        </p:spPr>
      </p:pic>
      <p:sp>
        <p:nvSpPr>
          <p:cNvPr id="18" name="CuadroTexto 17">
            <a:extLst>
              <a:ext uri="{FF2B5EF4-FFF2-40B4-BE49-F238E27FC236}">
                <a16:creationId xmlns:a16="http://schemas.microsoft.com/office/drawing/2014/main" id="{9985D0DF-C710-4142-B514-3B5E2F7DE55F}"/>
              </a:ext>
            </a:extLst>
          </p:cNvPr>
          <p:cNvSpPr txBox="1"/>
          <p:nvPr/>
        </p:nvSpPr>
        <p:spPr>
          <a:xfrm>
            <a:off x="384263" y="1313353"/>
            <a:ext cx="1225015" cy="246221"/>
          </a:xfrm>
          <a:prstGeom prst="rect">
            <a:avLst/>
          </a:prstGeom>
          <a:noFill/>
        </p:spPr>
        <p:txBody>
          <a:bodyPr wrap="none" rtlCol="0">
            <a:spAutoFit/>
          </a:bodyPr>
          <a:lstStyle/>
          <a:p>
            <a:r>
              <a:rPr lang="es-CL" sz="1000" dirty="0"/>
              <a:t>Región de Los Lagos</a:t>
            </a:r>
          </a:p>
        </p:txBody>
      </p:sp>
      <p:pic>
        <p:nvPicPr>
          <p:cNvPr id="2" name="Imagen 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400000">
            <a:off x="9901129" y="1969016"/>
            <a:ext cx="2075098" cy="1621660"/>
          </a:xfrm>
          <a:prstGeom prst="rect">
            <a:avLst/>
          </a:prstGeom>
        </p:spPr>
      </p:pic>
      <p:sp>
        <p:nvSpPr>
          <p:cNvPr id="3" name="Rectángulo 2"/>
          <p:cNvSpPr/>
          <p:nvPr/>
        </p:nvSpPr>
        <p:spPr>
          <a:xfrm>
            <a:off x="6622729" y="6299443"/>
            <a:ext cx="4445576" cy="369332"/>
          </a:xfrm>
          <a:prstGeom prst="rect">
            <a:avLst/>
          </a:prstGeom>
        </p:spPr>
        <p:txBody>
          <a:bodyPr wrap="none">
            <a:spAutoFit/>
          </a:bodyPr>
          <a:lstStyle/>
          <a:p>
            <a:r>
              <a:rPr lang="es-CL" dirty="0" smtClean="0">
                <a:ea typeface="Calibri" panose="020F0502020204030204" pitchFamily="34" charset="0"/>
                <a:cs typeface="Times New Roman" panose="02020603050405020304" pitchFamily="18" charset="0"/>
              </a:rPr>
              <a:t>Alcohol etílico neutralizado con glicerofosfato</a:t>
            </a:r>
            <a:endParaRPr lang="es-CL" dirty="0"/>
          </a:p>
        </p:txBody>
      </p:sp>
    </p:spTree>
    <p:extLst>
      <p:ext uri="{BB962C8B-B14F-4D97-AF65-F5344CB8AC3E}">
        <p14:creationId xmlns:p14="http://schemas.microsoft.com/office/powerpoint/2010/main" val="187749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9C79269-8B3D-418A-9CEB-EE23F77F9495}"/>
              </a:ext>
            </a:extLst>
          </p:cNvPr>
          <p:cNvSpPr txBox="1"/>
          <p:nvPr/>
        </p:nvSpPr>
        <p:spPr>
          <a:xfrm>
            <a:off x="10502477" y="9609"/>
            <a:ext cx="1444178" cy="369332"/>
          </a:xfrm>
          <a:prstGeom prst="rect">
            <a:avLst/>
          </a:prstGeom>
          <a:noFill/>
        </p:spPr>
        <p:txBody>
          <a:bodyPr wrap="none" rtlCol="0">
            <a:spAutoFit/>
          </a:bodyPr>
          <a:lstStyle/>
          <a:p>
            <a:r>
              <a:rPr lang="es-CL" dirty="0" smtClean="0">
                <a:solidFill>
                  <a:schemeClr val="bg1"/>
                </a:solidFill>
              </a:rPr>
              <a:t>-Resultados 1</a:t>
            </a:r>
            <a:endParaRPr lang="es-CL" dirty="0">
              <a:solidFill>
                <a:schemeClr val="bg1"/>
              </a:solidFill>
            </a:endParaRPr>
          </a:p>
        </p:txBody>
      </p:sp>
      <p:sp>
        <p:nvSpPr>
          <p:cNvPr id="11" name="Título 1">
            <a:extLst>
              <a:ext uri="{FF2B5EF4-FFF2-40B4-BE49-F238E27FC236}">
                <a16:creationId xmlns:a16="http://schemas.microsoft.com/office/drawing/2014/main" id="{F9112802-6F10-489C-AD13-E0365C440E0E}"/>
              </a:ext>
            </a:extLst>
          </p:cNvPr>
          <p:cNvSpPr>
            <a:spLocks noGrp="1"/>
          </p:cNvSpPr>
          <p:nvPr>
            <p:ph type="title"/>
          </p:nvPr>
        </p:nvSpPr>
        <p:spPr>
          <a:xfrm>
            <a:off x="827684" y="740783"/>
            <a:ext cx="10515600" cy="646331"/>
          </a:xfrm>
        </p:spPr>
        <p:txBody>
          <a:bodyPr>
            <a:normAutofit/>
          </a:bodyPr>
          <a:lstStyle/>
          <a:p>
            <a:r>
              <a:rPr lang="es-CL" sz="2000" dirty="0" smtClean="0">
                <a:effectLst/>
                <a:latin typeface="+mn-lt"/>
                <a:ea typeface="Calibri" panose="020F0502020204030204" pitchFamily="34" charset="0"/>
                <a:cs typeface="Times New Roman" panose="02020603050405020304" pitchFamily="18" charset="0"/>
              </a:rPr>
              <a:t>Resultados</a:t>
            </a:r>
            <a:endParaRPr lang="es-CL" sz="2000" dirty="0">
              <a:solidFill>
                <a:srgbClr val="FF0000"/>
              </a:solidFill>
              <a:effectLst/>
              <a:latin typeface="+mn-lt"/>
              <a:ea typeface="Calibri" panose="020F0502020204030204" pitchFamily="34" charset="0"/>
              <a:cs typeface="Times New Roman" panose="02020603050405020304" pitchFamily="18" charset="0"/>
            </a:endParaRPr>
          </a:p>
        </p:txBody>
      </p:sp>
      <p:pic>
        <p:nvPicPr>
          <p:cNvPr id="2050" name="Picture 2"/>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46783" y="1302572"/>
            <a:ext cx="5407607" cy="5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Imagen 27"/>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235291" y="1302572"/>
            <a:ext cx="5613400" cy="5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5314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942A6997-49BD-4C8F-92CF-B241FC90C591}"/>
              </a:ext>
            </a:extLst>
          </p:cNvPr>
          <p:cNvSpPr>
            <a:spLocks noGrp="1"/>
          </p:cNvSpPr>
          <p:nvPr>
            <p:ph type="title"/>
          </p:nvPr>
        </p:nvSpPr>
        <p:spPr>
          <a:xfrm>
            <a:off x="744556" y="689242"/>
            <a:ext cx="10515600" cy="646331"/>
          </a:xfrm>
        </p:spPr>
        <p:txBody>
          <a:bodyPr>
            <a:normAutofit/>
          </a:bodyPr>
          <a:lstStyle/>
          <a:p>
            <a:r>
              <a:rPr lang="es-CL" sz="2000" dirty="0">
                <a:effectLst/>
                <a:latin typeface="+mn-lt"/>
                <a:ea typeface="Calibri" panose="020F0502020204030204" pitchFamily="34" charset="0"/>
                <a:cs typeface="Times New Roman" panose="02020603050405020304" pitchFamily="18" charset="0"/>
              </a:rPr>
              <a:t>2.- Estudiar la relación entre el suministro natural de larvas competentes de mitílidos y la captación de semillas</a:t>
            </a:r>
            <a:r>
              <a:rPr lang="es-CL" sz="2000" dirty="0" smtClean="0">
                <a:effectLst/>
                <a:latin typeface="+mn-lt"/>
                <a:ea typeface="Calibri" panose="020F0502020204030204" pitchFamily="34" charset="0"/>
                <a:cs typeface="Times New Roman" panose="02020603050405020304" pitchFamily="18" charset="0"/>
              </a:rPr>
              <a:t>.  </a:t>
            </a:r>
            <a:endParaRPr lang="es-CL" sz="2000" dirty="0">
              <a:latin typeface="+mn-lt"/>
            </a:endParaRPr>
          </a:p>
        </p:txBody>
      </p:sp>
      <p:pic>
        <p:nvPicPr>
          <p:cNvPr id="9" name="Imagen 8">
            <a:extLst>
              <a:ext uri="{FF2B5EF4-FFF2-40B4-BE49-F238E27FC236}">
                <a16:creationId xmlns:a16="http://schemas.microsoft.com/office/drawing/2014/main" id="{4CC80722-6B16-488F-B4D8-044205BFDE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234170" y="1594574"/>
            <a:ext cx="2288508" cy="1986133"/>
          </a:xfrm>
          <a:prstGeom prst="rect">
            <a:avLst/>
          </a:prstGeom>
          <a:ln>
            <a:noFill/>
          </a:ln>
          <a:effectLst>
            <a:outerShdw blurRad="292100" dist="139700" dir="2700000" algn="tl" rotWithShape="0">
              <a:srgbClr val="333333">
                <a:alpha val="65000"/>
              </a:srgbClr>
            </a:outerShdw>
          </a:effectLst>
        </p:spPr>
      </p:pic>
      <p:sp>
        <p:nvSpPr>
          <p:cNvPr id="12" name="CuadroTexto 11">
            <a:extLst>
              <a:ext uri="{FF2B5EF4-FFF2-40B4-BE49-F238E27FC236}">
                <a16:creationId xmlns:a16="http://schemas.microsoft.com/office/drawing/2014/main" id="{460E14BC-8C9C-4259-9C12-DB9BD5143107}"/>
              </a:ext>
            </a:extLst>
          </p:cNvPr>
          <p:cNvSpPr txBox="1"/>
          <p:nvPr/>
        </p:nvSpPr>
        <p:spPr>
          <a:xfrm>
            <a:off x="4945121" y="1312981"/>
            <a:ext cx="4877392" cy="646331"/>
          </a:xfrm>
          <a:prstGeom prst="rect">
            <a:avLst/>
          </a:prstGeom>
          <a:noFill/>
          <a:ln>
            <a:solidFill>
              <a:srgbClr val="00B0F0"/>
            </a:solidFill>
          </a:ln>
        </p:spPr>
        <p:txBody>
          <a:bodyPr wrap="square" rtlCol="0">
            <a:spAutoFit/>
          </a:bodyPr>
          <a:lstStyle/>
          <a:p>
            <a:r>
              <a:rPr lang="es-CL" b="1" dirty="0"/>
              <a:t>Seguimiento Mensual de la captación</a:t>
            </a:r>
            <a:r>
              <a:rPr lang="es-CL" dirty="0"/>
              <a:t>: Instalación y retiro con una frecuencia cada 30 días.</a:t>
            </a:r>
          </a:p>
        </p:txBody>
      </p:sp>
      <p:sp>
        <p:nvSpPr>
          <p:cNvPr id="13" name="CuadroTexto 12">
            <a:extLst>
              <a:ext uri="{FF2B5EF4-FFF2-40B4-BE49-F238E27FC236}">
                <a16:creationId xmlns:a16="http://schemas.microsoft.com/office/drawing/2014/main" id="{B5ABAC59-C89C-4339-88EB-A98883C23FE9}"/>
              </a:ext>
            </a:extLst>
          </p:cNvPr>
          <p:cNvSpPr txBox="1"/>
          <p:nvPr/>
        </p:nvSpPr>
        <p:spPr>
          <a:xfrm>
            <a:off x="4912406" y="2106939"/>
            <a:ext cx="4877392" cy="1477328"/>
          </a:xfrm>
          <a:prstGeom prst="rect">
            <a:avLst/>
          </a:prstGeom>
          <a:noFill/>
          <a:ln>
            <a:solidFill>
              <a:srgbClr val="FF0066"/>
            </a:solidFill>
          </a:ln>
        </p:spPr>
        <p:txBody>
          <a:bodyPr wrap="square" rtlCol="0">
            <a:spAutoFit/>
          </a:bodyPr>
          <a:lstStyle/>
          <a:p>
            <a:r>
              <a:rPr lang="es-CL" b="1" dirty="0"/>
              <a:t>Seguimiento Acumulado de la captación</a:t>
            </a:r>
            <a:r>
              <a:rPr lang="es-CL" dirty="0"/>
              <a:t>: Instalación de 24 colectores que se retiran paulatinamente del agua, cada set de colectores está </a:t>
            </a:r>
            <a:r>
              <a:rPr lang="es-CL" dirty="0" smtClean="0"/>
              <a:t>1 mes, 2 meses, 3 meses….hasta 7 meses  respectivamente. </a:t>
            </a:r>
            <a:endParaRPr lang="es-CL" dirty="0"/>
          </a:p>
        </p:txBody>
      </p:sp>
      <p:sp>
        <p:nvSpPr>
          <p:cNvPr id="14" name="CuadroTexto 13">
            <a:extLst>
              <a:ext uri="{FF2B5EF4-FFF2-40B4-BE49-F238E27FC236}">
                <a16:creationId xmlns:a16="http://schemas.microsoft.com/office/drawing/2014/main" id="{56CEF6A8-D1F2-4274-B075-6A60A1A3339C}"/>
              </a:ext>
            </a:extLst>
          </p:cNvPr>
          <p:cNvSpPr txBox="1"/>
          <p:nvPr/>
        </p:nvSpPr>
        <p:spPr>
          <a:xfrm>
            <a:off x="10502477" y="9609"/>
            <a:ext cx="1436355" cy="923330"/>
          </a:xfrm>
          <a:prstGeom prst="rect">
            <a:avLst/>
          </a:prstGeom>
          <a:noFill/>
        </p:spPr>
        <p:txBody>
          <a:bodyPr wrap="none" rtlCol="0">
            <a:spAutoFit/>
          </a:bodyPr>
          <a:lstStyle/>
          <a:p>
            <a:r>
              <a:rPr lang="es-CL" dirty="0" smtClean="0">
                <a:solidFill>
                  <a:schemeClr val="bg1"/>
                </a:solidFill>
              </a:rPr>
              <a:t>-Objetivo 2</a:t>
            </a:r>
          </a:p>
          <a:p>
            <a:r>
              <a:rPr lang="es-CL" dirty="0" smtClean="0">
                <a:solidFill>
                  <a:schemeClr val="bg1"/>
                </a:solidFill>
              </a:rPr>
              <a:t> </a:t>
            </a:r>
            <a:r>
              <a:rPr lang="es-CL" dirty="0">
                <a:solidFill>
                  <a:schemeClr val="bg1"/>
                </a:solidFill>
              </a:rPr>
              <a:t>Metodología</a:t>
            </a:r>
          </a:p>
          <a:p>
            <a:endParaRPr lang="es-CL" dirty="0">
              <a:solidFill>
                <a:schemeClr val="bg1"/>
              </a:solidFill>
            </a:endParaRPr>
          </a:p>
        </p:txBody>
      </p:sp>
      <p:pic>
        <p:nvPicPr>
          <p:cNvPr id="2" name="Imagen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07136" y="1434554"/>
            <a:ext cx="1737712" cy="2408662"/>
          </a:xfrm>
          <a:prstGeom prst="rect">
            <a:avLst/>
          </a:prstGeom>
          <a:ln>
            <a:noFill/>
          </a:ln>
          <a:effectLst>
            <a:outerShdw blurRad="292100" dist="139700" dir="2700000" algn="tl" rotWithShape="0">
              <a:srgbClr val="333333">
                <a:alpha val="65000"/>
              </a:srgbClr>
            </a:outerShdw>
          </a:effectLst>
        </p:spPr>
      </p:pic>
      <p:pic>
        <p:nvPicPr>
          <p:cNvPr id="15" name="Picture 5"/>
          <p:cNvPicPr>
            <a:picLocks noChangeAspect="1" noChangeArrowheads="1"/>
          </p:cNvPicPr>
          <p:nvPr/>
        </p:nvPicPr>
        <p:blipFill>
          <a:blip r:embed="rId5"/>
          <a:srcRect/>
          <a:stretch>
            <a:fillRect/>
          </a:stretch>
        </p:blipFill>
        <p:spPr bwMode="auto">
          <a:xfrm>
            <a:off x="385357" y="4038195"/>
            <a:ext cx="1987540" cy="2161086"/>
          </a:xfrm>
          <a:prstGeom prst="rect">
            <a:avLst/>
          </a:prstGeom>
          <a:noFill/>
          <a:ln w="9525">
            <a:noFill/>
            <a:miter lim="800000"/>
            <a:headEnd/>
            <a:tailEnd/>
          </a:ln>
          <a:effectLst/>
        </p:spPr>
      </p:pic>
      <p:pic>
        <p:nvPicPr>
          <p:cNvPr id="16" name="15 Imagen" descr="C:\Users\marina oyarzun\Desktop\Estero Putemun\lupa.jpg"/>
          <p:cNvPicPr/>
          <p:nvPr/>
        </p:nvPicPr>
        <p:blipFill>
          <a:blip r:embed="rId6"/>
          <a:srcRect/>
          <a:stretch>
            <a:fillRect/>
          </a:stretch>
        </p:blipFill>
        <p:spPr bwMode="auto">
          <a:xfrm>
            <a:off x="2707136" y="4038195"/>
            <a:ext cx="1829238" cy="2161086"/>
          </a:xfrm>
          <a:prstGeom prst="rect">
            <a:avLst/>
          </a:prstGeom>
          <a:noFill/>
          <a:ln w="9525">
            <a:noFill/>
            <a:miter lim="800000"/>
            <a:headEnd/>
            <a:tailEnd/>
          </a:ln>
        </p:spPr>
      </p:pic>
      <p:pic>
        <p:nvPicPr>
          <p:cNvPr id="11" name="Imagen 10" descr="C:\Users\marina.oyarzun\Downloads\VAR_AMB_COLECTORES.tiff"/>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127812" y="3843216"/>
            <a:ext cx="2101619" cy="2387318"/>
          </a:xfrm>
          <a:prstGeom prst="rect">
            <a:avLst/>
          </a:prstGeom>
          <a:noFill/>
          <a:ln>
            <a:noFill/>
          </a:ln>
        </p:spPr>
      </p:pic>
      <p:pic>
        <p:nvPicPr>
          <p:cNvPr id="4" name="Imagen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28281" y="1204183"/>
            <a:ext cx="2073357" cy="5278066"/>
          </a:xfrm>
          <a:prstGeom prst="rect">
            <a:avLst/>
          </a:prstGeom>
        </p:spPr>
      </p:pic>
      <p:sp>
        <p:nvSpPr>
          <p:cNvPr id="5" name="Elipse 4"/>
          <p:cNvSpPr/>
          <p:nvPr/>
        </p:nvSpPr>
        <p:spPr>
          <a:xfrm>
            <a:off x="11026750" y="4141890"/>
            <a:ext cx="166255" cy="2308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Elipse 5"/>
          <p:cNvSpPr/>
          <p:nvPr/>
        </p:nvSpPr>
        <p:spPr>
          <a:xfrm>
            <a:off x="11503806" y="3120272"/>
            <a:ext cx="169683" cy="1696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742873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942A6997-49BD-4C8F-92CF-B241FC90C591}"/>
              </a:ext>
            </a:extLst>
          </p:cNvPr>
          <p:cNvSpPr>
            <a:spLocks noGrp="1"/>
          </p:cNvSpPr>
          <p:nvPr>
            <p:ph type="title"/>
          </p:nvPr>
        </p:nvSpPr>
        <p:spPr>
          <a:xfrm>
            <a:off x="827684" y="740783"/>
            <a:ext cx="10515600" cy="646331"/>
          </a:xfrm>
        </p:spPr>
        <p:txBody>
          <a:bodyPr>
            <a:normAutofit/>
          </a:bodyPr>
          <a:lstStyle/>
          <a:p>
            <a:r>
              <a:rPr lang="es-CL" sz="2000" b="1" dirty="0" smtClean="0">
                <a:latin typeface="+mn-lt"/>
              </a:rPr>
              <a:t>RESULTADOS</a:t>
            </a:r>
            <a:endParaRPr lang="es-CL" sz="2000" b="1" dirty="0">
              <a:latin typeface="+mn-lt"/>
            </a:endParaRPr>
          </a:p>
        </p:txBody>
      </p:sp>
      <p:sp>
        <p:nvSpPr>
          <p:cNvPr id="14" name="CuadroTexto 13">
            <a:extLst>
              <a:ext uri="{FF2B5EF4-FFF2-40B4-BE49-F238E27FC236}">
                <a16:creationId xmlns:a16="http://schemas.microsoft.com/office/drawing/2014/main" id="{56CEF6A8-D1F2-4274-B075-6A60A1A3339C}"/>
              </a:ext>
            </a:extLst>
          </p:cNvPr>
          <p:cNvSpPr txBox="1"/>
          <p:nvPr/>
        </p:nvSpPr>
        <p:spPr>
          <a:xfrm>
            <a:off x="10502477" y="9609"/>
            <a:ext cx="1373646" cy="646331"/>
          </a:xfrm>
          <a:prstGeom prst="rect">
            <a:avLst/>
          </a:prstGeom>
          <a:noFill/>
        </p:spPr>
        <p:txBody>
          <a:bodyPr wrap="none" rtlCol="0">
            <a:spAutoFit/>
          </a:bodyPr>
          <a:lstStyle/>
          <a:p>
            <a:r>
              <a:rPr lang="es-CL" dirty="0" smtClean="0">
                <a:solidFill>
                  <a:schemeClr val="bg1"/>
                </a:solidFill>
              </a:rPr>
              <a:t>Resultados 2</a:t>
            </a:r>
            <a:endParaRPr lang="es-CL" dirty="0">
              <a:solidFill>
                <a:schemeClr val="bg1"/>
              </a:solidFill>
            </a:endParaRPr>
          </a:p>
          <a:p>
            <a:endParaRPr lang="es-CL" dirty="0">
              <a:solidFill>
                <a:schemeClr val="bg1"/>
              </a:solidFill>
            </a:endParaRPr>
          </a:p>
        </p:txBody>
      </p:sp>
      <p:pic>
        <p:nvPicPr>
          <p:cNvPr id="23" name="10 Imagen"/>
          <p:cNvPicPr/>
          <p:nvPr/>
        </p:nvPicPr>
        <p:blipFill>
          <a:blip r:embed="rId3">
            <a:extLst>
              <a:ext uri="{28A0092B-C50C-407E-A947-70E740481C1C}">
                <a14:useLocalDpi xmlns:a14="http://schemas.microsoft.com/office/drawing/2010/main" val="0"/>
              </a:ext>
            </a:extLst>
          </a:blip>
          <a:srcRect/>
          <a:stretch>
            <a:fillRect/>
          </a:stretch>
        </p:blipFill>
        <p:spPr bwMode="auto">
          <a:xfrm>
            <a:off x="1573725" y="1471957"/>
            <a:ext cx="4754445" cy="5101871"/>
          </a:xfrm>
          <a:prstGeom prst="rect">
            <a:avLst/>
          </a:prstGeom>
          <a:noFill/>
          <a:ln>
            <a:noFill/>
          </a:ln>
        </p:spPr>
      </p:pic>
      <p:pic>
        <p:nvPicPr>
          <p:cNvPr id="25" name="Imagen 24">
            <a:extLst>
              <a:ext uri="{FF2B5EF4-FFF2-40B4-BE49-F238E27FC236}">
                <a16:creationId xmlns:a16="http://schemas.microsoft.com/office/drawing/2014/main" id="{2ADECB78-EF8C-7937-D721-7561750B0A04}"/>
              </a:ext>
            </a:extLst>
          </p:cNvPr>
          <p:cNvPicPr/>
          <p:nvPr/>
        </p:nvPicPr>
        <p:blipFill>
          <a:blip r:embed="rId4"/>
          <a:stretch>
            <a:fillRect/>
          </a:stretch>
        </p:blipFill>
        <p:spPr>
          <a:xfrm>
            <a:off x="7172445" y="1995055"/>
            <a:ext cx="4258079" cy="3443843"/>
          </a:xfrm>
          <a:prstGeom prst="rect">
            <a:avLst/>
          </a:prstGeom>
        </p:spPr>
      </p:pic>
    </p:spTree>
    <p:extLst>
      <p:ext uri="{BB962C8B-B14F-4D97-AF65-F5344CB8AC3E}">
        <p14:creationId xmlns:p14="http://schemas.microsoft.com/office/powerpoint/2010/main" val="28310931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62E951FF-EC8A-4E94-90E1-27B78702AF26}"/>
              </a:ext>
            </a:extLst>
          </p:cNvPr>
          <p:cNvSpPr>
            <a:spLocks noGrp="1"/>
          </p:cNvSpPr>
          <p:nvPr>
            <p:ph type="title"/>
          </p:nvPr>
        </p:nvSpPr>
        <p:spPr>
          <a:xfrm>
            <a:off x="827684" y="740783"/>
            <a:ext cx="10515600" cy="646331"/>
          </a:xfrm>
        </p:spPr>
        <p:txBody>
          <a:bodyPr>
            <a:normAutofit/>
          </a:bodyPr>
          <a:lstStyle/>
          <a:p>
            <a:r>
              <a:rPr lang="es-CL" sz="2000" dirty="0">
                <a:effectLst/>
                <a:latin typeface="+mn-lt"/>
                <a:ea typeface="Calibri" panose="020F0502020204030204" pitchFamily="34" charset="0"/>
                <a:cs typeface="Times New Roman" panose="02020603050405020304" pitchFamily="18" charset="0"/>
              </a:rPr>
              <a:t>3.- Determinar el desempeño de la actividad de captación de semillas de mitílidos durante la temporada </a:t>
            </a:r>
            <a:r>
              <a:rPr lang="es-CL" sz="2000" dirty="0" smtClean="0">
                <a:effectLst/>
                <a:latin typeface="+mn-lt"/>
                <a:ea typeface="Calibri" panose="020F0502020204030204" pitchFamily="34" charset="0"/>
                <a:cs typeface="Times New Roman" panose="02020603050405020304" pitchFamily="18" charset="0"/>
              </a:rPr>
              <a:t>2020-2021, </a:t>
            </a:r>
            <a:r>
              <a:rPr lang="es-CL" sz="2000" dirty="0">
                <a:effectLst/>
                <a:latin typeface="+mn-lt"/>
                <a:ea typeface="Calibri" panose="020F0502020204030204" pitchFamily="34" charset="0"/>
                <a:cs typeface="Times New Roman" panose="02020603050405020304" pitchFamily="18" charset="0"/>
              </a:rPr>
              <a:t>mediante la aplicación de encuestas a miembros del sector mitilicultor.</a:t>
            </a:r>
          </a:p>
        </p:txBody>
      </p:sp>
      <p:sp>
        <p:nvSpPr>
          <p:cNvPr id="5" name="CuadroTexto 4">
            <a:extLst>
              <a:ext uri="{FF2B5EF4-FFF2-40B4-BE49-F238E27FC236}">
                <a16:creationId xmlns:a16="http://schemas.microsoft.com/office/drawing/2014/main" id="{6005DA1F-8160-47DC-AC4F-8F6122C1AC33}"/>
              </a:ext>
            </a:extLst>
          </p:cNvPr>
          <p:cNvSpPr txBox="1"/>
          <p:nvPr/>
        </p:nvSpPr>
        <p:spPr>
          <a:xfrm>
            <a:off x="10906238" y="94452"/>
            <a:ext cx="1151149" cy="646331"/>
          </a:xfrm>
          <a:prstGeom prst="rect">
            <a:avLst/>
          </a:prstGeom>
          <a:noFill/>
        </p:spPr>
        <p:txBody>
          <a:bodyPr wrap="none" rtlCol="0">
            <a:spAutoFit/>
          </a:bodyPr>
          <a:lstStyle/>
          <a:p>
            <a:r>
              <a:rPr lang="es-CL" dirty="0" smtClean="0">
                <a:solidFill>
                  <a:schemeClr val="bg1"/>
                </a:solidFill>
              </a:rPr>
              <a:t>Objetivo 3</a:t>
            </a:r>
            <a:endParaRPr lang="es-CL" dirty="0">
              <a:solidFill>
                <a:schemeClr val="bg1"/>
              </a:solidFill>
            </a:endParaRPr>
          </a:p>
          <a:p>
            <a:endParaRPr lang="es-CL" dirty="0">
              <a:solidFill>
                <a:schemeClr val="bg1"/>
              </a:solidFill>
            </a:endParaRPr>
          </a:p>
        </p:txBody>
      </p:sp>
      <p:pic>
        <p:nvPicPr>
          <p:cNvPr id="6" name="Imagen 5">
            <a:extLst>
              <a:ext uri="{FF2B5EF4-FFF2-40B4-BE49-F238E27FC236}">
                <a16:creationId xmlns:a16="http://schemas.microsoft.com/office/drawing/2014/main" id="{88B101CB-9771-4A85-B364-DBF2CF80C043}"/>
              </a:ext>
            </a:extLst>
          </p:cNvPr>
          <p:cNvPicPr>
            <a:picLocks noChangeAspect="1"/>
          </p:cNvPicPr>
          <p:nvPr/>
        </p:nvPicPr>
        <p:blipFill>
          <a:blip r:embed="rId3"/>
          <a:stretch>
            <a:fillRect/>
          </a:stretch>
        </p:blipFill>
        <p:spPr>
          <a:xfrm>
            <a:off x="621410" y="1620328"/>
            <a:ext cx="3449043" cy="4400673"/>
          </a:xfrm>
          <a:prstGeom prst="rect">
            <a:avLst/>
          </a:prstGeom>
          <a:ln>
            <a:noFill/>
          </a:ln>
          <a:effectLst>
            <a:outerShdw blurRad="292100" dist="139700" dir="2700000" algn="tl" rotWithShape="0">
              <a:srgbClr val="333333">
                <a:alpha val="65000"/>
              </a:srgbClr>
            </a:outerShdw>
          </a:effectLst>
        </p:spPr>
      </p:pic>
      <p:sp>
        <p:nvSpPr>
          <p:cNvPr id="8" name="CuadroTexto 7">
            <a:extLst>
              <a:ext uri="{FF2B5EF4-FFF2-40B4-BE49-F238E27FC236}">
                <a16:creationId xmlns:a16="http://schemas.microsoft.com/office/drawing/2014/main" id="{009D015F-FF64-47C4-816E-9F7ADBEE89EE}"/>
              </a:ext>
            </a:extLst>
          </p:cNvPr>
          <p:cNvSpPr txBox="1"/>
          <p:nvPr/>
        </p:nvSpPr>
        <p:spPr>
          <a:xfrm>
            <a:off x="621410" y="4543673"/>
            <a:ext cx="1509623" cy="1477328"/>
          </a:xfrm>
          <a:prstGeom prst="rect">
            <a:avLst/>
          </a:prstGeom>
          <a:solidFill>
            <a:schemeClr val="bg1"/>
          </a:solidFill>
        </p:spPr>
        <p:txBody>
          <a:bodyPr wrap="square" rtlCol="0">
            <a:spAutoFit/>
          </a:bodyPr>
          <a:lstStyle/>
          <a:p>
            <a:r>
              <a:rPr lang="es-CL" b="1" dirty="0"/>
              <a:t>8</a:t>
            </a:r>
            <a:r>
              <a:rPr lang="es-CL" b="1" dirty="0" smtClean="0"/>
              <a:t>83</a:t>
            </a:r>
            <a:r>
              <a:rPr lang="es-CL" dirty="0" smtClean="0"/>
              <a:t> </a:t>
            </a:r>
            <a:endParaRPr lang="es-CL" dirty="0"/>
          </a:p>
          <a:p>
            <a:r>
              <a:rPr lang="es-CL" dirty="0"/>
              <a:t>Encuestas realizadas en </a:t>
            </a:r>
            <a:r>
              <a:rPr lang="es-CL" dirty="0" smtClean="0"/>
              <a:t>9 </a:t>
            </a:r>
            <a:r>
              <a:rPr lang="es-CL" dirty="0"/>
              <a:t>años de monitoreo </a:t>
            </a:r>
          </a:p>
        </p:txBody>
      </p:sp>
      <p:grpSp>
        <p:nvGrpSpPr>
          <p:cNvPr id="9" name="Grupo 8"/>
          <p:cNvGrpSpPr/>
          <p:nvPr/>
        </p:nvGrpSpPr>
        <p:grpSpPr>
          <a:xfrm>
            <a:off x="4622800" y="2943430"/>
            <a:ext cx="3336483" cy="3403945"/>
            <a:chOff x="3641701" y="663422"/>
            <a:chExt cx="4908598" cy="5531156"/>
          </a:xfrm>
        </p:grpSpPr>
        <p:pic>
          <p:nvPicPr>
            <p:cNvPr id="16" name="Imagen 15">
              <a:extLst>
                <a:ext uri="{FF2B5EF4-FFF2-40B4-BE49-F238E27FC236}">
                  <a16:creationId xmlns:a16="http://schemas.microsoft.com/office/drawing/2014/main" id="{E044F0B0-4812-4616-B78D-D79A647CB83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0225" r="3092" b="5039"/>
            <a:stretch/>
          </p:blipFill>
          <p:spPr>
            <a:xfrm>
              <a:off x="3641701" y="663422"/>
              <a:ext cx="4908598" cy="5531156"/>
            </a:xfrm>
            <a:prstGeom prst="rect">
              <a:avLst/>
            </a:prstGeom>
          </p:spPr>
        </p:pic>
        <p:sp>
          <p:nvSpPr>
            <p:cNvPr id="17" name="Forma libre: forma 10">
              <a:extLst>
                <a:ext uri="{FF2B5EF4-FFF2-40B4-BE49-F238E27FC236}">
                  <a16:creationId xmlns:a16="http://schemas.microsoft.com/office/drawing/2014/main" id="{4B4C9876-E85C-4FFA-9152-15D5E0996CCB}"/>
                </a:ext>
              </a:extLst>
            </p:cNvPr>
            <p:cNvSpPr/>
            <p:nvPr/>
          </p:nvSpPr>
          <p:spPr>
            <a:xfrm>
              <a:off x="7367985" y="1105407"/>
              <a:ext cx="721518" cy="983456"/>
            </a:xfrm>
            <a:custGeom>
              <a:avLst/>
              <a:gdLst>
                <a:gd name="connsiteX0" fmla="*/ 7143 w 721518"/>
                <a:gd name="connsiteY0" fmla="*/ 826293 h 983456"/>
                <a:gd name="connsiteX1" fmla="*/ 33337 w 721518"/>
                <a:gd name="connsiteY1" fmla="*/ 759618 h 983456"/>
                <a:gd name="connsiteX2" fmla="*/ 123825 w 721518"/>
                <a:gd name="connsiteY2" fmla="*/ 754856 h 983456"/>
                <a:gd name="connsiteX3" fmla="*/ 226218 w 721518"/>
                <a:gd name="connsiteY3" fmla="*/ 731043 h 983456"/>
                <a:gd name="connsiteX4" fmla="*/ 302418 w 721518"/>
                <a:gd name="connsiteY4" fmla="*/ 707231 h 983456"/>
                <a:gd name="connsiteX5" fmla="*/ 354806 w 721518"/>
                <a:gd name="connsiteY5" fmla="*/ 676275 h 983456"/>
                <a:gd name="connsiteX6" fmla="*/ 390525 w 721518"/>
                <a:gd name="connsiteY6" fmla="*/ 609600 h 983456"/>
                <a:gd name="connsiteX7" fmla="*/ 421481 w 721518"/>
                <a:gd name="connsiteY7" fmla="*/ 547687 h 983456"/>
                <a:gd name="connsiteX8" fmla="*/ 457200 w 721518"/>
                <a:gd name="connsiteY8" fmla="*/ 483393 h 983456"/>
                <a:gd name="connsiteX9" fmla="*/ 485775 w 721518"/>
                <a:gd name="connsiteY9" fmla="*/ 378618 h 983456"/>
                <a:gd name="connsiteX10" fmla="*/ 490537 w 721518"/>
                <a:gd name="connsiteY10" fmla="*/ 309562 h 983456"/>
                <a:gd name="connsiteX11" fmla="*/ 492918 w 721518"/>
                <a:gd name="connsiteY11" fmla="*/ 195262 h 983456"/>
                <a:gd name="connsiteX12" fmla="*/ 495300 w 721518"/>
                <a:gd name="connsiteY12" fmla="*/ 130968 h 983456"/>
                <a:gd name="connsiteX13" fmla="*/ 523875 w 721518"/>
                <a:gd name="connsiteY13" fmla="*/ 40481 h 983456"/>
                <a:gd name="connsiteX14" fmla="*/ 569118 w 721518"/>
                <a:gd name="connsiteY14" fmla="*/ 0 h 983456"/>
                <a:gd name="connsiteX15" fmla="*/ 638175 w 721518"/>
                <a:gd name="connsiteY15" fmla="*/ 0 h 983456"/>
                <a:gd name="connsiteX16" fmla="*/ 697706 w 721518"/>
                <a:gd name="connsiteY16" fmla="*/ 47625 h 983456"/>
                <a:gd name="connsiteX17" fmla="*/ 714375 w 721518"/>
                <a:gd name="connsiteY17" fmla="*/ 126206 h 983456"/>
                <a:gd name="connsiteX18" fmla="*/ 721518 w 721518"/>
                <a:gd name="connsiteY18" fmla="*/ 188118 h 983456"/>
                <a:gd name="connsiteX19" fmla="*/ 700087 w 721518"/>
                <a:gd name="connsiteY19" fmla="*/ 278606 h 983456"/>
                <a:gd name="connsiteX20" fmla="*/ 690562 w 721518"/>
                <a:gd name="connsiteY20" fmla="*/ 361950 h 983456"/>
                <a:gd name="connsiteX21" fmla="*/ 690562 w 721518"/>
                <a:gd name="connsiteY21" fmla="*/ 445293 h 983456"/>
                <a:gd name="connsiteX22" fmla="*/ 688181 w 721518"/>
                <a:gd name="connsiteY22" fmla="*/ 573881 h 983456"/>
                <a:gd name="connsiteX23" fmla="*/ 650081 w 721518"/>
                <a:gd name="connsiteY23" fmla="*/ 657225 h 983456"/>
                <a:gd name="connsiteX24" fmla="*/ 645318 w 721518"/>
                <a:gd name="connsiteY24" fmla="*/ 678656 h 983456"/>
                <a:gd name="connsiteX25" fmla="*/ 628650 w 721518"/>
                <a:gd name="connsiteY25" fmla="*/ 747712 h 983456"/>
                <a:gd name="connsiteX26" fmla="*/ 616743 w 721518"/>
                <a:gd name="connsiteY26" fmla="*/ 769143 h 983456"/>
                <a:gd name="connsiteX27" fmla="*/ 576262 w 721518"/>
                <a:gd name="connsiteY27" fmla="*/ 816768 h 983456"/>
                <a:gd name="connsiteX28" fmla="*/ 559593 w 721518"/>
                <a:gd name="connsiteY28" fmla="*/ 831056 h 983456"/>
                <a:gd name="connsiteX29" fmla="*/ 492918 w 721518"/>
                <a:gd name="connsiteY29" fmla="*/ 881062 h 983456"/>
                <a:gd name="connsiteX30" fmla="*/ 392906 w 721518"/>
                <a:gd name="connsiteY30" fmla="*/ 931068 h 983456"/>
                <a:gd name="connsiteX31" fmla="*/ 292893 w 721518"/>
                <a:gd name="connsiteY31" fmla="*/ 966787 h 983456"/>
                <a:gd name="connsiteX32" fmla="*/ 185737 w 721518"/>
                <a:gd name="connsiteY32" fmla="*/ 981075 h 983456"/>
                <a:gd name="connsiteX33" fmla="*/ 109537 w 721518"/>
                <a:gd name="connsiteY33" fmla="*/ 983456 h 983456"/>
                <a:gd name="connsiteX34" fmla="*/ 38100 w 721518"/>
                <a:gd name="connsiteY34" fmla="*/ 962025 h 983456"/>
                <a:gd name="connsiteX35" fmla="*/ 0 w 721518"/>
                <a:gd name="connsiteY35" fmla="*/ 923925 h 983456"/>
                <a:gd name="connsiteX36" fmla="*/ 7143 w 721518"/>
                <a:gd name="connsiteY36" fmla="*/ 826293 h 98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518" h="983456">
                  <a:moveTo>
                    <a:pt x="7143" y="826293"/>
                  </a:moveTo>
                  <a:lnTo>
                    <a:pt x="33337" y="759618"/>
                  </a:lnTo>
                  <a:lnTo>
                    <a:pt x="123825" y="754856"/>
                  </a:lnTo>
                  <a:lnTo>
                    <a:pt x="226218" y="731043"/>
                  </a:lnTo>
                  <a:lnTo>
                    <a:pt x="302418" y="707231"/>
                  </a:lnTo>
                  <a:lnTo>
                    <a:pt x="354806" y="676275"/>
                  </a:lnTo>
                  <a:lnTo>
                    <a:pt x="390525" y="609600"/>
                  </a:lnTo>
                  <a:lnTo>
                    <a:pt x="421481" y="547687"/>
                  </a:lnTo>
                  <a:lnTo>
                    <a:pt x="457200" y="483393"/>
                  </a:lnTo>
                  <a:lnTo>
                    <a:pt x="485775" y="378618"/>
                  </a:lnTo>
                  <a:lnTo>
                    <a:pt x="490537" y="309562"/>
                  </a:lnTo>
                  <a:cubicBezTo>
                    <a:pt x="491331" y="271462"/>
                    <a:pt x="492124" y="233362"/>
                    <a:pt x="492918" y="195262"/>
                  </a:cubicBezTo>
                  <a:lnTo>
                    <a:pt x="495300" y="130968"/>
                  </a:lnTo>
                  <a:lnTo>
                    <a:pt x="523875" y="40481"/>
                  </a:lnTo>
                  <a:lnTo>
                    <a:pt x="569118" y="0"/>
                  </a:lnTo>
                  <a:lnTo>
                    <a:pt x="638175" y="0"/>
                  </a:lnTo>
                  <a:lnTo>
                    <a:pt x="697706" y="47625"/>
                  </a:lnTo>
                  <a:lnTo>
                    <a:pt x="714375" y="126206"/>
                  </a:lnTo>
                  <a:lnTo>
                    <a:pt x="721518" y="188118"/>
                  </a:lnTo>
                  <a:lnTo>
                    <a:pt x="700087" y="278606"/>
                  </a:lnTo>
                  <a:lnTo>
                    <a:pt x="690562" y="361950"/>
                  </a:lnTo>
                  <a:lnTo>
                    <a:pt x="690562" y="445293"/>
                  </a:lnTo>
                  <a:cubicBezTo>
                    <a:pt x="689768" y="488156"/>
                    <a:pt x="688975" y="531018"/>
                    <a:pt x="688181" y="573881"/>
                  </a:cubicBezTo>
                  <a:lnTo>
                    <a:pt x="650081" y="657225"/>
                  </a:lnTo>
                  <a:lnTo>
                    <a:pt x="645318" y="678656"/>
                  </a:lnTo>
                  <a:lnTo>
                    <a:pt x="628650" y="747712"/>
                  </a:lnTo>
                  <a:lnTo>
                    <a:pt x="616743" y="769143"/>
                  </a:lnTo>
                  <a:lnTo>
                    <a:pt x="576262" y="816768"/>
                  </a:lnTo>
                  <a:lnTo>
                    <a:pt x="559593" y="831056"/>
                  </a:lnTo>
                  <a:lnTo>
                    <a:pt x="492918" y="881062"/>
                  </a:lnTo>
                  <a:lnTo>
                    <a:pt x="392906" y="931068"/>
                  </a:lnTo>
                  <a:lnTo>
                    <a:pt x="292893" y="966787"/>
                  </a:lnTo>
                  <a:lnTo>
                    <a:pt x="185737" y="981075"/>
                  </a:lnTo>
                  <a:lnTo>
                    <a:pt x="109537" y="983456"/>
                  </a:lnTo>
                  <a:lnTo>
                    <a:pt x="38100" y="962025"/>
                  </a:lnTo>
                  <a:lnTo>
                    <a:pt x="0" y="923925"/>
                  </a:lnTo>
                  <a:lnTo>
                    <a:pt x="7143" y="826293"/>
                  </a:lnTo>
                  <a:close/>
                </a:path>
              </a:pathLst>
            </a:custGeom>
            <a:solidFill>
              <a:srgbClr val="FF0000">
                <a:alpha val="5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CL" dirty="0"/>
            </a:p>
          </p:txBody>
        </p:sp>
        <p:sp>
          <p:nvSpPr>
            <p:cNvPr id="18" name="Forma libre: forma 11">
              <a:extLst>
                <a:ext uri="{FF2B5EF4-FFF2-40B4-BE49-F238E27FC236}">
                  <a16:creationId xmlns:a16="http://schemas.microsoft.com/office/drawing/2014/main" id="{B98A3BA7-E101-431C-9C64-3DA9734C4FA2}"/>
                </a:ext>
              </a:extLst>
            </p:cNvPr>
            <p:cNvSpPr/>
            <p:nvPr/>
          </p:nvSpPr>
          <p:spPr>
            <a:xfrm>
              <a:off x="7253685" y="2491294"/>
              <a:ext cx="595312" cy="1238250"/>
            </a:xfrm>
            <a:custGeom>
              <a:avLst/>
              <a:gdLst>
                <a:gd name="connsiteX0" fmla="*/ 21431 w 595312"/>
                <a:gd name="connsiteY0" fmla="*/ 121444 h 1328738"/>
                <a:gd name="connsiteX1" fmla="*/ 90487 w 595312"/>
                <a:gd name="connsiteY1" fmla="*/ 95250 h 1328738"/>
                <a:gd name="connsiteX2" fmla="*/ 185737 w 595312"/>
                <a:gd name="connsiteY2" fmla="*/ 95250 h 1328738"/>
                <a:gd name="connsiteX3" fmla="*/ 245268 w 595312"/>
                <a:gd name="connsiteY3" fmla="*/ 83344 h 1328738"/>
                <a:gd name="connsiteX4" fmla="*/ 323850 w 595312"/>
                <a:gd name="connsiteY4" fmla="*/ 52388 h 1328738"/>
                <a:gd name="connsiteX5" fmla="*/ 369093 w 595312"/>
                <a:gd name="connsiteY5" fmla="*/ 16669 h 1328738"/>
                <a:gd name="connsiteX6" fmla="*/ 395287 w 595312"/>
                <a:gd name="connsiteY6" fmla="*/ 11906 h 1328738"/>
                <a:gd name="connsiteX7" fmla="*/ 450056 w 595312"/>
                <a:gd name="connsiteY7" fmla="*/ 0 h 1328738"/>
                <a:gd name="connsiteX8" fmla="*/ 500062 w 595312"/>
                <a:gd name="connsiteY8" fmla="*/ 14288 h 1328738"/>
                <a:gd name="connsiteX9" fmla="*/ 557212 w 595312"/>
                <a:gd name="connsiteY9" fmla="*/ 54769 h 1328738"/>
                <a:gd name="connsiteX10" fmla="*/ 566737 w 595312"/>
                <a:gd name="connsiteY10" fmla="*/ 109538 h 1328738"/>
                <a:gd name="connsiteX11" fmla="*/ 564356 w 595312"/>
                <a:gd name="connsiteY11" fmla="*/ 190500 h 1328738"/>
                <a:gd name="connsiteX12" fmla="*/ 542925 w 595312"/>
                <a:gd name="connsiteY12" fmla="*/ 252413 h 1328738"/>
                <a:gd name="connsiteX13" fmla="*/ 538162 w 595312"/>
                <a:gd name="connsiteY13" fmla="*/ 278606 h 1328738"/>
                <a:gd name="connsiteX14" fmla="*/ 519112 w 595312"/>
                <a:gd name="connsiteY14" fmla="*/ 369094 h 1328738"/>
                <a:gd name="connsiteX15" fmla="*/ 519112 w 595312"/>
                <a:gd name="connsiteY15" fmla="*/ 481013 h 1328738"/>
                <a:gd name="connsiteX16" fmla="*/ 511968 w 595312"/>
                <a:gd name="connsiteY16" fmla="*/ 507206 h 1328738"/>
                <a:gd name="connsiteX17" fmla="*/ 514350 w 595312"/>
                <a:gd name="connsiteY17" fmla="*/ 588169 h 1328738"/>
                <a:gd name="connsiteX18" fmla="*/ 528637 w 595312"/>
                <a:gd name="connsiteY18" fmla="*/ 657225 h 1328738"/>
                <a:gd name="connsiteX19" fmla="*/ 531018 w 595312"/>
                <a:gd name="connsiteY19" fmla="*/ 683419 h 1328738"/>
                <a:gd name="connsiteX20" fmla="*/ 533400 w 595312"/>
                <a:gd name="connsiteY20" fmla="*/ 692944 h 1328738"/>
                <a:gd name="connsiteX21" fmla="*/ 547687 w 595312"/>
                <a:gd name="connsiteY21" fmla="*/ 785813 h 1328738"/>
                <a:gd name="connsiteX22" fmla="*/ 564356 w 595312"/>
                <a:gd name="connsiteY22" fmla="*/ 864394 h 1328738"/>
                <a:gd name="connsiteX23" fmla="*/ 581025 w 595312"/>
                <a:gd name="connsiteY23" fmla="*/ 988219 h 1328738"/>
                <a:gd name="connsiteX24" fmla="*/ 595312 w 595312"/>
                <a:gd name="connsiteY24" fmla="*/ 1107281 h 1328738"/>
                <a:gd name="connsiteX25" fmla="*/ 595312 w 595312"/>
                <a:gd name="connsiteY25" fmla="*/ 1133475 h 1328738"/>
                <a:gd name="connsiteX26" fmla="*/ 590550 w 595312"/>
                <a:gd name="connsiteY26" fmla="*/ 1200150 h 1328738"/>
                <a:gd name="connsiteX27" fmla="*/ 588168 w 595312"/>
                <a:gd name="connsiteY27" fmla="*/ 1288256 h 1328738"/>
                <a:gd name="connsiteX28" fmla="*/ 573881 w 595312"/>
                <a:gd name="connsiteY28" fmla="*/ 1304925 h 1328738"/>
                <a:gd name="connsiteX29" fmla="*/ 547687 w 595312"/>
                <a:gd name="connsiteY29" fmla="*/ 1326356 h 1328738"/>
                <a:gd name="connsiteX30" fmla="*/ 492918 w 595312"/>
                <a:gd name="connsiteY30" fmla="*/ 1328738 h 1328738"/>
                <a:gd name="connsiteX31" fmla="*/ 440531 w 595312"/>
                <a:gd name="connsiteY31" fmla="*/ 1271588 h 1328738"/>
                <a:gd name="connsiteX32" fmla="*/ 431006 w 595312"/>
                <a:gd name="connsiteY32" fmla="*/ 1247775 h 1328738"/>
                <a:gd name="connsiteX33" fmla="*/ 416718 w 595312"/>
                <a:gd name="connsiteY33" fmla="*/ 1188244 h 1328738"/>
                <a:gd name="connsiteX34" fmla="*/ 409575 w 595312"/>
                <a:gd name="connsiteY34" fmla="*/ 1166813 h 1328738"/>
                <a:gd name="connsiteX35" fmla="*/ 407193 w 595312"/>
                <a:gd name="connsiteY35" fmla="*/ 1154906 h 1328738"/>
                <a:gd name="connsiteX36" fmla="*/ 390525 w 595312"/>
                <a:gd name="connsiteY36" fmla="*/ 1088231 h 1328738"/>
                <a:gd name="connsiteX37" fmla="*/ 381000 w 595312"/>
                <a:gd name="connsiteY37" fmla="*/ 1066800 h 1328738"/>
                <a:gd name="connsiteX38" fmla="*/ 335756 w 595312"/>
                <a:gd name="connsiteY38" fmla="*/ 981075 h 1328738"/>
                <a:gd name="connsiteX39" fmla="*/ 328612 w 595312"/>
                <a:gd name="connsiteY39" fmla="*/ 962025 h 1328738"/>
                <a:gd name="connsiteX40" fmla="*/ 326231 w 595312"/>
                <a:gd name="connsiteY40" fmla="*/ 954881 h 1328738"/>
                <a:gd name="connsiteX41" fmla="*/ 288131 w 595312"/>
                <a:gd name="connsiteY41" fmla="*/ 850106 h 1328738"/>
                <a:gd name="connsiteX42" fmla="*/ 285750 w 595312"/>
                <a:gd name="connsiteY42" fmla="*/ 809625 h 1328738"/>
                <a:gd name="connsiteX43" fmla="*/ 276225 w 595312"/>
                <a:gd name="connsiteY43" fmla="*/ 742950 h 1328738"/>
                <a:gd name="connsiteX44" fmla="*/ 269081 w 595312"/>
                <a:gd name="connsiteY44" fmla="*/ 690563 h 1328738"/>
                <a:gd name="connsiteX45" fmla="*/ 259556 w 595312"/>
                <a:gd name="connsiteY45" fmla="*/ 666750 h 1328738"/>
                <a:gd name="connsiteX46" fmla="*/ 242887 w 595312"/>
                <a:gd name="connsiteY46" fmla="*/ 640556 h 1328738"/>
                <a:gd name="connsiteX47" fmla="*/ 228600 w 595312"/>
                <a:gd name="connsiteY47" fmla="*/ 614363 h 1328738"/>
                <a:gd name="connsiteX48" fmla="*/ 223837 w 595312"/>
                <a:gd name="connsiteY48" fmla="*/ 607219 h 1328738"/>
                <a:gd name="connsiteX49" fmla="*/ 200025 w 595312"/>
                <a:gd name="connsiteY49" fmla="*/ 573881 h 1328738"/>
                <a:gd name="connsiteX50" fmla="*/ 159543 w 595312"/>
                <a:gd name="connsiteY50" fmla="*/ 538163 h 1328738"/>
                <a:gd name="connsiteX51" fmla="*/ 147637 w 595312"/>
                <a:gd name="connsiteY51" fmla="*/ 521494 h 1328738"/>
                <a:gd name="connsiteX52" fmla="*/ 145256 w 595312"/>
                <a:gd name="connsiteY52" fmla="*/ 514350 h 1328738"/>
                <a:gd name="connsiteX53" fmla="*/ 109537 w 595312"/>
                <a:gd name="connsiteY53" fmla="*/ 445294 h 1328738"/>
                <a:gd name="connsiteX54" fmla="*/ 97631 w 595312"/>
                <a:gd name="connsiteY54" fmla="*/ 428625 h 1328738"/>
                <a:gd name="connsiteX55" fmla="*/ 73818 w 595312"/>
                <a:gd name="connsiteY55" fmla="*/ 385763 h 1328738"/>
                <a:gd name="connsiteX56" fmla="*/ 64293 w 595312"/>
                <a:gd name="connsiteY56" fmla="*/ 357188 h 1328738"/>
                <a:gd name="connsiteX57" fmla="*/ 59531 w 595312"/>
                <a:gd name="connsiteY57" fmla="*/ 340519 h 1328738"/>
                <a:gd name="connsiteX58" fmla="*/ 35718 w 595312"/>
                <a:gd name="connsiteY58" fmla="*/ 283369 h 1328738"/>
                <a:gd name="connsiteX59" fmla="*/ 0 w 595312"/>
                <a:gd name="connsiteY59" fmla="*/ 207169 h 1328738"/>
                <a:gd name="connsiteX60" fmla="*/ 21431 w 595312"/>
                <a:gd name="connsiteY60" fmla="*/ 121444 h 132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95312" h="1328738">
                  <a:moveTo>
                    <a:pt x="21431" y="121444"/>
                  </a:moveTo>
                  <a:lnTo>
                    <a:pt x="90487" y="95250"/>
                  </a:lnTo>
                  <a:lnTo>
                    <a:pt x="185737" y="95250"/>
                  </a:lnTo>
                  <a:lnTo>
                    <a:pt x="245268" y="83344"/>
                  </a:lnTo>
                  <a:lnTo>
                    <a:pt x="323850" y="52388"/>
                  </a:lnTo>
                  <a:lnTo>
                    <a:pt x="369093" y="16669"/>
                  </a:lnTo>
                  <a:cubicBezTo>
                    <a:pt x="392289" y="14092"/>
                    <a:pt x="384096" y="17504"/>
                    <a:pt x="395287" y="11906"/>
                  </a:cubicBezTo>
                  <a:lnTo>
                    <a:pt x="450056" y="0"/>
                  </a:lnTo>
                  <a:lnTo>
                    <a:pt x="500062" y="14288"/>
                  </a:lnTo>
                  <a:lnTo>
                    <a:pt x="557212" y="54769"/>
                  </a:lnTo>
                  <a:lnTo>
                    <a:pt x="566737" y="109538"/>
                  </a:lnTo>
                  <a:cubicBezTo>
                    <a:pt x="565943" y="136525"/>
                    <a:pt x="565150" y="163513"/>
                    <a:pt x="564356" y="190500"/>
                  </a:cubicBezTo>
                  <a:lnTo>
                    <a:pt x="542925" y="252413"/>
                  </a:lnTo>
                  <a:cubicBezTo>
                    <a:pt x="538006" y="277003"/>
                    <a:pt x="538162" y="268130"/>
                    <a:pt x="538162" y="278606"/>
                  </a:cubicBezTo>
                  <a:lnTo>
                    <a:pt x="519112" y="369094"/>
                  </a:lnTo>
                  <a:lnTo>
                    <a:pt x="519112" y="481013"/>
                  </a:lnTo>
                  <a:cubicBezTo>
                    <a:pt x="511466" y="503950"/>
                    <a:pt x="511968" y="494914"/>
                    <a:pt x="511968" y="507206"/>
                  </a:cubicBezTo>
                  <a:lnTo>
                    <a:pt x="514350" y="588169"/>
                  </a:lnTo>
                  <a:lnTo>
                    <a:pt x="528637" y="657225"/>
                  </a:lnTo>
                  <a:cubicBezTo>
                    <a:pt x="529431" y="665956"/>
                    <a:pt x="529859" y="674729"/>
                    <a:pt x="531018" y="683419"/>
                  </a:cubicBezTo>
                  <a:cubicBezTo>
                    <a:pt x="531451" y="686663"/>
                    <a:pt x="533400" y="692944"/>
                    <a:pt x="533400" y="692944"/>
                  </a:cubicBezTo>
                  <a:lnTo>
                    <a:pt x="547687" y="785813"/>
                  </a:lnTo>
                  <a:lnTo>
                    <a:pt x="564356" y="864394"/>
                  </a:lnTo>
                  <a:lnTo>
                    <a:pt x="581025" y="988219"/>
                  </a:lnTo>
                  <a:lnTo>
                    <a:pt x="595312" y="1107281"/>
                  </a:lnTo>
                  <a:lnTo>
                    <a:pt x="595312" y="1133475"/>
                  </a:lnTo>
                  <a:lnTo>
                    <a:pt x="590550" y="1200150"/>
                  </a:lnTo>
                  <a:lnTo>
                    <a:pt x="588168" y="1288256"/>
                  </a:lnTo>
                  <a:lnTo>
                    <a:pt x="573881" y="1304925"/>
                  </a:lnTo>
                  <a:lnTo>
                    <a:pt x="547687" y="1326356"/>
                  </a:lnTo>
                  <a:lnTo>
                    <a:pt x="492918" y="1328738"/>
                  </a:lnTo>
                  <a:lnTo>
                    <a:pt x="440531" y="1271588"/>
                  </a:lnTo>
                  <a:cubicBezTo>
                    <a:pt x="432764" y="1250876"/>
                    <a:pt x="436419" y="1258604"/>
                    <a:pt x="431006" y="1247775"/>
                  </a:cubicBezTo>
                  <a:lnTo>
                    <a:pt x="416718" y="1188244"/>
                  </a:lnTo>
                  <a:cubicBezTo>
                    <a:pt x="414337" y="1181100"/>
                    <a:pt x="411789" y="1174010"/>
                    <a:pt x="409575" y="1166813"/>
                  </a:cubicBezTo>
                  <a:cubicBezTo>
                    <a:pt x="407000" y="1158446"/>
                    <a:pt x="407193" y="1160093"/>
                    <a:pt x="407193" y="1154906"/>
                  </a:cubicBezTo>
                  <a:lnTo>
                    <a:pt x="390525" y="1088231"/>
                  </a:lnTo>
                  <a:cubicBezTo>
                    <a:pt x="380645" y="1068471"/>
                    <a:pt x="381000" y="1076281"/>
                    <a:pt x="381000" y="1066800"/>
                  </a:cubicBezTo>
                  <a:lnTo>
                    <a:pt x="335756" y="981075"/>
                  </a:lnTo>
                  <a:cubicBezTo>
                    <a:pt x="333375" y="974725"/>
                    <a:pt x="330930" y="968399"/>
                    <a:pt x="328612" y="962025"/>
                  </a:cubicBezTo>
                  <a:cubicBezTo>
                    <a:pt x="327754" y="959666"/>
                    <a:pt x="326231" y="954881"/>
                    <a:pt x="326231" y="954881"/>
                  </a:cubicBezTo>
                  <a:lnTo>
                    <a:pt x="288131" y="850106"/>
                  </a:lnTo>
                  <a:lnTo>
                    <a:pt x="285750" y="809625"/>
                  </a:lnTo>
                  <a:lnTo>
                    <a:pt x="276225" y="742950"/>
                  </a:lnTo>
                  <a:lnTo>
                    <a:pt x="269081" y="690563"/>
                  </a:lnTo>
                  <a:cubicBezTo>
                    <a:pt x="261582" y="668066"/>
                    <a:pt x="267262" y="674456"/>
                    <a:pt x="259556" y="666750"/>
                  </a:cubicBezTo>
                  <a:lnTo>
                    <a:pt x="242887" y="640556"/>
                  </a:lnTo>
                  <a:cubicBezTo>
                    <a:pt x="214035" y="600164"/>
                    <a:pt x="239848" y="640607"/>
                    <a:pt x="228600" y="614363"/>
                  </a:cubicBezTo>
                  <a:cubicBezTo>
                    <a:pt x="227473" y="611732"/>
                    <a:pt x="223837" y="607219"/>
                    <a:pt x="223837" y="607219"/>
                  </a:cubicBezTo>
                  <a:lnTo>
                    <a:pt x="200025" y="573881"/>
                  </a:lnTo>
                  <a:lnTo>
                    <a:pt x="159543" y="538163"/>
                  </a:lnTo>
                  <a:cubicBezTo>
                    <a:pt x="155574" y="532607"/>
                    <a:pt x="151150" y="527349"/>
                    <a:pt x="147637" y="521494"/>
                  </a:cubicBezTo>
                  <a:cubicBezTo>
                    <a:pt x="146346" y="519342"/>
                    <a:pt x="145256" y="514350"/>
                    <a:pt x="145256" y="514350"/>
                  </a:cubicBezTo>
                  <a:lnTo>
                    <a:pt x="109537" y="445294"/>
                  </a:lnTo>
                  <a:lnTo>
                    <a:pt x="97631" y="428625"/>
                  </a:lnTo>
                  <a:lnTo>
                    <a:pt x="73818" y="385763"/>
                  </a:lnTo>
                  <a:cubicBezTo>
                    <a:pt x="57192" y="341422"/>
                    <a:pt x="72342" y="384018"/>
                    <a:pt x="64293" y="357188"/>
                  </a:cubicBezTo>
                  <a:cubicBezTo>
                    <a:pt x="59280" y="340478"/>
                    <a:pt x="59531" y="348184"/>
                    <a:pt x="59531" y="340519"/>
                  </a:cubicBezTo>
                  <a:lnTo>
                    <a:pt x="35718" y="283369"/>
                  </a:lnTo>
                  <a:lnTo>
                    <a:pt x="0" y="207169"/>
                  </a:lnTo>
                  <a:lnTo>
                    <a:pt x="21431" y="121444"/>
                  </a:lnTo>
                  <a:close/>
                </a:path>
              </a:pathLst>
            </a:custGeom>
            <a:solidFill>
              <a:srgbClr val="FF0000">
                <a:alpha val="5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CL" dirty="0"/>
            </a:p>
          </p:txBody>
        </p:sp>
        <p:sp>
          <p:nvSpPr>
            <p:cNvPr id="19" name="Forma libre: forma 12">
              <a:extLst>
                <a:ext uri="{FF2B5EF4-FFF2-40B4-BE49-F238E27FC236}">
                  <a16:creationId xmlns:a16="http://schemas.microsoft.com/office/drawing/2014/main" id="{90D8FE05-1770-4973-889E-448804E0C02B}"/>
                </a:ext>
              </a:extLst>
            </p:cNvPr>
            <p:cNvSpPr/>
            <p:nvPr/>
          </p:nvSpPr>
          <p:spPr>
            <a:xfrm>
              <a:off x="6770291" y="2000757"/>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CL" dirty="0"/>
            </a:p>
          </p:txBody>
        </p:sp>
        <p:sp>
          <p:nvSpPr>
            <p:cNvPr id="20" name="Forma libre: forma 13">
              <a:extLst>
                <a:ext uri="{FF2B5EF4-FFF2-40B4-BE49-F238E27FC236}">
                  <a16:creationId xmlns:a16="http://schemas.microsoft.com/office/drawing/2014/main" id="{1ED8B844-073C-4B61-80C4-00481EDEDDFF}"/>
                </a:ext>
              </a:extLst>
            </p:cNvPr>
            <p:cNvSpPr/>
            <p:nvPr/>
          </p:nvSpPr>
          <p:spPr>
            <a:xfrm>
              <a:off x="6722382" y="1545938"/>
              <a:ext cx="290796" cy="471487"/>
            </a:xfrm>
            <a:custGeom>
              <a:avLst/>
              <a:gdLst>
                <a:gd name="connsiteX0" fmla="*/ 83344 w 297656"/>
                <a:gd name="connsiteY0" fmla="*/ 454819 h 488156"/>
                <a:gd name="connsiteX1" fmla="*/ 52388 w 297656"/>
                <a:gd name="connsiteY1" fmla="*/ 366712 h 488156"/>
                <a:gd name="connsiteX2" fmla="*/ 19050 w 297656"/>
                <a:gd name="connsiteY2" fmla="*/ 285750 h 488156"/>
                <a:gd name="connsiteX3" fmla="*/ 14288 w 297656"/>
                <a:gd name="connsiteY3" fmla="*/ 219075 h 488156"/>
                <a:gd name="connsiteX4" fmla="*/ 2381 w 297656"/>
                <a:gd name="connsiteY4" fmla="*/ 140494 h 488156"/>
                <a:gd name="connsiteX5" fmla="*/ 0 w 297656"/>
                <a:gd name="connsiteY5" fmla="*/ 85725 h 488156"/>
                <a:gd name="connsiteX6" fmla="*/ 42863 w 297656"/>
                <a:gd name="connsiteY6" fmla="*/ 14287 h 488156"/>
                <a:gd name="connsiteX7" fmla="*/ 95250 w 297656"/>
                <a:gd name="connsiteY7" fmla="*/ 0 h 488156"/>
                <a:gd name="connsiteX8" fmla="*/ 130969 w 297656"/>
                <a:gd name="connsiteY8" fmla="*/ 9525 h 488156"/>
                <a:gd name="connsiteX9" fmla="*/ 154781 w 297656"/>
                <a:gd name="connsiteY9" fmla="*/ 61912 h 488156"/>
                <a:gd name="connsiteX10" fmla="*/ 188119 w 297656"/>
                <a:gd name="connsiteY10" fmla="*/ 107156 h 488156"/>
                <a:gd name="connsiteX11" fmla="*/ 221456 w 297656"/>
                <a:gd name="connsiteY11" fmla="*/ 169069 h 488156"/>
                <a:gd name="connsiteX12" fmla="*/ 233363 w 297656"/>
                <a:gd name="connsiteY12" fmla="*/ 235744 h 488156"/>
                <a:gd name="connsiteX13" fmla="*/ 261938 w 297656"/>
                <a:gd name="connsiteY13" fmla="*/ 302419 h 488156"/>
                <a:gd name="connsiteX14" fmla="*/ 285750 w 297656"/>
                <a:gd name="connsiteY14" fmla="*/ 347662 h 488156"/>
                <a:gd name="connsiteX15" fmla="*/ 297656 w 297656"/>
                <a:gd name="connsiteY15" fmla="*/ 390525 h 488156"/>
                <a:gd name="connsiteX16" fmla="*/ 273844 w 297656"/>
                <a:gd name="connsiteY16" fmla="*/ 428625 h 488156"/>
                <a:gd name="connsiteX17" fmla="*/ 211931 w 297656"/>
                <a:gd name="connsiteY17" fmla="*/ 478631 h 488156"/>
                <a:gd name="connsiteX18" fmla="*/ 142875 w 297656"/>
                <a:gd name="connsiteY18" fmla="*/ 488156 h 488156"/>
                <a:gd name="connsiteX19" fmla="*/ 83344 w 297656"/>
                <a:gd name="connsiteY19" fmla="*/ 454819 h 48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7656" h="488156">
                  <a:moveTo>
                    <a:pt x="83344" y="454819"/>
                  </a:moveTo>
                  <a:lnTo>
                    <a:pt x="52388" y="366712"/>
                  </a:lnTo>
                  <a:lnTo>
                    <a:pt x="19050" y="285750"/>
                  </a:lnTo>
                  <a:lnTo>
                    <a:pt x="14288" y="219075"/>
                  </a:lnTo>
                  <a:lnTo>
                    <a:pt x="2381" y="140494"/>
                  </a:lnTo>
                  <a:cubicBezTo>
                    <a:pt x="1587" y="122238"/>
                    <a:pt x="794" y="103981"/>
                    <a:pt x="0" y="85725"/>
                  </a:cubicBezTo>
                  <a:lnTo>
                    <a:pt x="42863" y="14287"/>
                  </a:lnTo>
                  <a:lnTo>
                    <a:pt x="95250" y="0"/>
                  </a:lnTo>
                  <a:lnTo>
                    <a:pt x="130969" y="9525"/>
                  </a:lnTo>
                  <a:lnTo>
                    <a:pt x="154781" y="61912"/>
                  </a:lnTo>
                  <a:lnTo>
                    <a:pt x="188119" y="107156"/>
                  </a:lnTo>
                  <a:lnTo>
                    <a:pt x="221456" y="169069"/>
                  </a:lnTo>
                  <a:lnTo>
                    <a:pt x="233363" y="235744"/>
                  </a:lnTo>
                  <a:lnTo>
                    <a:pt x="261938" y="302419"/>
                  </a:lnTo>
                  <a:lnTo>
                    <a:pt x="285750" y="347662"/>
                  </a:lnTo>
                  <a:lnTo>
                    <a:pt x="297656" y="390525"/>
                  </a:lnTo>
                  <a:lnTo>
                    <a:pt x="273844" y="428625"/>
                  </a:lnTo>
                  <a:lnTo>
                    <a:pt x="211931" y="478631"/>
                  </a:lnTo>
                  <a:lnTo>
                    <a:pt x="142875" y="488156"/>
                  </a:lnTo>
                  <a:lnTo>
                    <a:pt x="83344" y="454819"/>
                  </a:lnTo>
                  <a:close/>
                </a:path>
              </a:pathLst>
            </a:custGeom>
            <a:solidFill>
              <a:srgbClr val="FF0000">
                <a:alpha val="18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CL" dirty="0"/>
            </a:p>
          </p:txBody>
        </p:sp>
        <p:sp>
          <p:nvSpPr>
            <p:cNvPr id="21" name="Forma libre: forma 14">
              <a:extLst>
                <a:ext uri="{FF2B5EF4-FFF2-40B4-BE49-F238E27FC236}">
                  <a16:creationId xmlns:a16="http://schemas.microsoft.com/office/drawing/2014/main" id="{40CB08B2-B5CC-4A6B-8ABC-17213779CC05}"/>
                </a:ext>
              </a:extLst>
            </p:cNvPr>
            <p:cNvSpPr/>
            <p:nvPr/>
          </p:nvSpPr>
          <p:spPr>
            <a:xfrm>
              <a:off x="5362972" y="3586669"/>
              <a:ext cx="176213" cy="319088"/>
            </a:xfrm>
            <a:custGeom>
              <a:avLst/>
              <a:gdLst>
                <a:gd name="connsiteX0" fmla="*/ 114300 w 176213"/>
                <a:gd name="connsiteY0" fmla="*/ 278606 h 319088"/>
                <a:gd name="connsiteX1" fmla="*/ 145256 w 176213"/>
                <a:gd name="connsiteY1" fmla="*/ 242888 h 319088"/>
                <a:gd name="connsiteX2" fmla="*/ 169069 w 176213"/>
                <a:gd name="connsiteY2" fmla="*/ 197644 h 319088"/>
                <a:gd name="connsiteX3" fmla="*/ 176213 w 176213"/>
                <a:gd name="connsiteY3" fmla="*/ 142875 h 319088"/>
                <a:gd name="connsiteX4" fmla="*/ 176213 w 176213"/>
                <a:gd name="connsiteY4" fmla="*/ 54769 h 319088"/>
                <a:gd name="connsiteX5" fmla="*/ 159544 w 176213"/>
                <a:gd name="connsiteY5" fmla="*/ 23813 h 319088"/>
                <a:gd name="connsiteX6" fmla="*/ 142875 w 176213"/>
                <a:gd name="connsiteY6" fmla="*/ 2381 h 319088"/>
                <a:gd name="connsiteX7" fmla="*/ 111919 w 176213"/>
                <a:gd name="connsiteY7" fmla="*/ 0 h 319088"/>
                <a:gd name="connsiteX8" fmla="*/ 90488 w 176213"/>
                <a:gd name="connsiteY8" fmla="*/ 21431 h 319088"/>
                <a:gd name="connsiteX9" fmla="*/ 69056 w 176213"/>
                <a:gd name="connsiteY9" fmla="*/ 50006 h 319088"/>
                <a:gd name="connsiteX10" fmla="*/ 52388 w 176213"/>
                <a:gd name="connsiteY10" fmla="*/ 88106 h 319088"/>
                <a:gd name="connsiteX11" fmla="*/ 50006 w 176213"/>
                <a:gd name="connsiteY11" fmla="*/ 119063 h 319088"/>
                <a:gd name="connsiteX12" fmla="*/ 26194 w 176213"/>
                <a:gd name="connsiteY12" fmla="*/ 164306 h 319088"/>
                <a:gd name="connsiteX13" fmla="*/ 23813 w 176213"/>
                <a:gd name="connsiteY13" fmla="*/ 183356 h 319088"/>
                <a:gd name="connsiteX14" fmla="*/ 0 w 176213"/>
                <a:gd name="connsiteY14" fmla="*/ 228600 h 319088"/>
                <a:gd name="connsiteX15" fmla="*/ 0 w 176213"/>
                <a:gd name="connsiteY15" fmla="*/ 259556 h 319088"/>
                <a:gd name="connsiteX16" fmla="*/ 16669 w 176213"/>
                <a:gd name="connsiteY16" fmla="*/ 300038 h 319088"/>
                <a:gd name="connsiteX17" fmla="*/ 38100 w 176213"/>
                <a:gd name="connsiteY17" fmla="*/ 319088 h 319088"/>
                <a:gd name="connsiteX18" fmla="*/ 114300 w 176213"/>
                <a:gd name="connsiteY18" fmla="*/ 278606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6213" h="319088">
                  <a:moveTo>
                    <a:pt x="114300" y="278606"/>
                  </a:moveTo>
                  <a:lnTo>
                    <a:pt x="145256" y="242888"/>
                  </a:lnTo>
                  <a:lnTo>
                    <a:pt x="169069" y="197644"/>
                  </a:lnTo>
                  <a:lnTo>
                    <a:pt x="176213" y="142875"/>
                  </a:lnTo>
                  <a:lnTo>
                    <a:pt x="176213" y="54769"/>
                  </a:lnTo>
                  <a:lnTo>
                    <a:pt x="159544" y="23813"/>
                  </a:lnTo>
                  <a:lnTo>
                    <a:pt x="142875" y="2381"/>
                  </a:lnTo>
                  <a:lnTo>
                    <a:pt x="111919" y="0"/>
                  </a:lnTo>
                  <a:lnTo>
                    <a:pt x="90488" y="21431"/>
                  </a:lnTo>
                  <a:lnTo>
                    <a:pt x="69056" y="50006"/>
                  </a:lnTo>
                  <a:lnTo>
                    <a:pt x="52388" y="88106"/>
                  </a:lnTo>
                  <a:lnTo>
                    <a:pt x="50006" y="119063"/>
                  </a:lnTo>
                  <a:lnTo>
                    <a:pt x="26194" y="164306"/>
                  </a:lnTo>
                  <a:lnTo>
                    <a:pt x="23813" y="183356"/>
                  </a:lnTo>
                  <a:lnTo>
                    <a:pt x="0" y="228600"/>
                  </a:lnTo>
                  <a:lnTo>
                    <a:pt x="0" y="259556"/>
                  </a:lnTo>
                  <a:lnTo>
                    <a:pt x="16669" y="300038"/>
                  </a:lnTo>
                  <a:lnTo>
                    <a:pt x="38100" y="319088"/>
                  </a:lnTo>
                  <a:lnTo>
                    <a:pt x="114300" y="278606"/>
                  </a:lnTo>
                  <a:close/>
                </a:path>
              </a:pathLst>
            </a:custGeom>
            <a:solidFill>
              <a:srgbClr val="FF0000">
                <a:alpha val="18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CL" dirty="0"/>
            </a:p>
          </p:txBody>
        </p:sp>
        <p:sp>
          <p:nvSpPr>
            <p:cNvPr id="22" name="Forma libre: forma 15">
              <a:extLst>
                <a:ext uri="{FF2B5EF4-FFF2-40B4-BE49-F238E27FC236}">
                  <a16:creationId xmlns:a16="http://schemas.microsoft.com/office/drawing/2014/main" id="{5C66E873-EA7D-47FB-96E4-3AFB83EFDC1D}"/>
                </a:ext>
              </a:extLst>
            </p:cNvPr>
            <p:cNvSpPr/>
            <p:nvPr/>
          </p:nvSpPr>
          <p:spPr>
            <a:xfrm>
              <a:off x="7091760" y="1441163"/>
              <a:ext cx="245268" cy="278606"/>
            </a:xfrm>
            <a:custGeom>
              <a:avLst/>
              <a:gdLst>
                <a:gd name="connsiteX0" fmla="*/ 214312 w 245268"/>
                <a:gd name="connsiteY0" fmla="*/ 278606 h 278606"/>
                <a:gd name="connsiteX1" fmla="*/ 245268 w 245268"/>
                <a:gd name="connsiteY1" fmla="*/ 233362 h 278606"/>
                <a:gd name="connsiteX2" fmla="*/ 242887 w 245268"/>
                <a:gd name="connsiteY2" fmla="*/ 188119 h 278606"/>
                <a:gd name="connsiteX3" fmla="*/ 202406 w 245268"/>
                <a:gd name="connsiteY3" fmla="*/ 119062 h 278606"/>
                <a:gd name="connsiteX4" fmla="*/ 157162 w 245268"/>
                <a:gd name="connsiteY4" fmla="*/ 54769 h 278606"/>
                <a:gd name="connsiteX5" fmla="*/ 104775 w 245268"/>
                <a:gd name="connsiteY5" fmla="*/ 9525 h 278606"/>
                <a:gd name="connsiteX6" fmla="*/ 33337 w 245268"/>
                <a:gd name="connsiteY6" fmla="*/ 0 h 278606"/>
                <a:gd name="connsiteX7" fmla="*/ 0 w 245268"/>
                <a:gd name="connsiteY7" fmla="*/ 50006 h 278606"/>
                <a:gd name="connsiteX8" fmla="*/ 19050 w 245268"/>
                <a:gd name="connsiteY8" fmla="*/ 111919 h 278606"/>
                <a:gd name="connsiteX9" fmla="*/ 50006 w 245268"/>
                <a:gd name="connsiteY9" fmla="*/ 183356 h 278606"/>
                <a:gd name="connsiteX10" fmla="*/ 88106 w 245268"/>
                <a:gd name="connsiteY10" fmla="*/ 228600 h 278606"/>
                <a:gd name="connsiteX11" fmla="*/ 161925 w 245268"/>
                <a:gd name="connsiteY11" fmla="*/ 264319 h 278606"/>
                <a:gd name="connsiteX12" fmla="*/ 214312 w 245268"/>
                <a:gd name="connsiteY12" fmla="*/ 278606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268" h="278606">
                  <a:moveTo>
                    <a:pt x="214312" y="278606"/>
                  </a:moveTo>
                  <a:lnTo>
                    <a:pt x="245268" y="233362"/>
                  </a:lnTo>
                  <a:lnTo>
                    <a:pt x="242887" y="188119"/>
                  </a:lnTo>
                  <a:lnTo>
                    <a:pt x="202406" y="119062"/>
                  </a:lnTo>
                  <a:lnTo>
                    <a:pt x="157162" y="54769"/>
                  </a:lnTo>
                  <a:lnTo>
                    <a:pt x="104775" y="9525"/>
                  </a:lnTo>
                  <a:lnTo>
                    <a:pt x="33337" y="0"/>
                  </a:lnTo>
                  <a:lnTo>
                    <a:pt x="0" y="50006"/>
                  </a:lnTo>
                  <a:lnTo>
                    <a:pt x="19050" y="111919"/>
                  </a:lnTo>
                  <a:lnTo>
                    <a:pt x="50006" y="183356"/>
                  </a:lnTo>
                  <a:lnTo>
                    <a:pt x="88106" y="228600"/>
                  </a:lnTo>
                  <a:lnTo>
                    <a:pt x="161925" y="264319"/>
                  </a:lnTo>
                  <a:lnTo>
                    <a:pt x="214312" y="278606"/>
                  </a:lnTo>
                  <a:close/>
                </a:path>
              </a:pathLst>
            </a:custGeom>
            <a:solidFill>
              <a:srgbClr val="FF0000">
                <a:alpha val="18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CL" dirty="0"/>
            </a:p>
          </p:txBody>
        </p:sp>
        <p:sp>
          <p:nvSpPr>
            <p:cNvPr id="23" name="Forma libre: forma 16">
              <a:extLst>
                <a:ext uri="{FF2B5EF4-FFF2-40B4-BE49-F238E27FC236}">
                  <a16:creationId xmlns:a16="http://schemas.microsoft.com/office/drawing/2014/main" id="{2B46D5F5-E847-4B10-AF40-BB380168084F}"/>
                </a:ext>
              </a:extLst>
            </p:cNvPr>
            <p:cNvSpPr/>
            <p:nvPr/>
          </p:nvSpPr>
          <p:spPr>
            <a:xfrm>
              <a:off x="5484416" y="3360450"/>
              <a:ext cx="697706" cy="1012032"/>
            </a:xfrm>
            <a:custGeom>
              <a:avLst/>
              <a:gdLst>
                <a:gd name="connsiteX0" fmla="*/ 76200 w 697706"/>
                <a:gd name="connsiteY0" fmla="*/ 497681 h 947738"/>
                <a:gd name="connsiteX1" fmla="*/ 121444 w 697706"/>
                <a:gd name="connsiteY1" fmla="*/ 438150 h 947738"/>
                <a:gd name="connsiteX2" fmla="*/ 123825 w 697706"/>
                <a:gd name="connsiteY2" fmla="*/ 347663 h 947738"/>
                <a:gd name="connsiteX3" fmla="*/ 135731 w 697706"/>
                <a:gd name="connsiteY3" fmla="*/ 245269 h 947738"/>
                <a:gd name="connsiteX4" fmla="*/ 121444 w 697706"/>
                <a:gd name="connsiteY4" fmla="*/ 150019 h 947738"/>
                <a:gd name="connsiteX5" fmla="*/ 142875 w 697706"/>
                <a:gd name="connsiteY5" fmla="*/ 52388 h 947738"/>
                <a:gd name="connsiteX6" fmla="*/ 276225 w 697706"/>
                <a:gd name="connsiteY6" fmla="*/ 28575 h 947738"/>
                <a:gd name="connsiteX7" fmla="*/ 414337 w 697706"/>
                <a:gd name="connsiteY7" fmla="*/ 7144 h 947738"/>
                <a:gd name="connsiteX8" fmla="*/ 526256 w 697706"/>
                <a:gd name="connsiteY8" fmla="*/ 0 h 947738"/>
                <a:gd name="connsiteX9" fmla="*/ 611981 w 697706"/>
                <a:gd name="connsiteY9" fmla="*/ 57150 h 947738"/>
                <a:gd name="connsiteX10" fmla="*/ 650081 w 697706"/>
                <a:gd name="connsiteY10" fmla="*/ 97631 h 947738"/>
                <a:gd name="connsiteX11" fmla="*/ 697706 w 697706"/>
                <a:gd name="connsiteY11" fmla="*/ 197644 h 947738"/>
                <a:gd name="connsiteX12" fmla="*/ 692944 w 697706"/>
                <a:gd name="connsiteY12" fmla="*/ 335756 h 947738"/>
                <a:gd name="connsiteX13" fmla="*/ 678656 w 697706"/>
                <a:gd name="connsiteY13" fmla="*/ 519113 h 947738"/>
                <a:gd name="connsiteX14" fmla="*/ 671512 w 697706"/>
                <a:gd name="connsiteY14" fmla="*/ 540544 h 947738"/>
                <a:gd name="connsiteX15" fmla="*/ 633412 w 697706"/>
                <a:gd name="connsiteY15" fmla="*/ 683419 h 947738"/>
                <a:gd name="connsiteX16" fmla="*/ 583406 w 697706"/>
                <a:gd name="connsiteY16" fmla="*/ 771525 h 947738"/>
                <a:gd name="connsiteX17" fmla="*/ 564356 w 697706"/>
                <a:gd name="connsiteY17" fmla="*/ 790575 h 947738"/>
                <a:gd name="connsiteX18" fmla="*/ 452437 w 697706"/>
                <a:gd name="connsiteY18" fmla="*/ 845344 h 947738"/>
                <a:gd name="connsiteX19" fmla="*/ 245269 w 697706"/>
                <a:gd name="connsiteY19" fmla="*/ 947738 h 947738"/>
                <a:gd name="connsiteX20" fmla="*/ 142875 w 697706"/>
                <a:gd name="connsiteY20" fmla="*/ 916781 h 947738"/>
                <a:gd name="connsiteX21" fmla="*/ 69056 w 697706"/>
                <a:gd name="connsiteY21" fmla="*/ 840581 h 947738"/>
                <a:gd name="connsiteX22" fmla="*/ 9525 w 697706"/>
                <a:gd name="connsiteY22" fmla="*/ 757238 h 947738"/>
                <a:gd name="connsiteX23" fmla="*/ 0 w 697706"/>
                <a:gd name="connsiteY23" fmla="*/ 647700 h 947738"/>
                <a:gd name="connsiteX24" fmla="*/ 16669 w 697706"/>
                <a:gd name="connsiteY24" fmla="*/ 550069 h 947738"/>
                <a:gd name="connsiteX25" fmla="*/ 76200 w 697706"/>
                <a:gd name="connsiteY25" fmla="*/ 497681 h 9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7706" h="947738">
                  <a:moveTo>
                    <a:pt x="76200" y="497681"/>
                  </a:moveTo>
                  <a:lnTo>
                    <a:pt x="121444" y="438150"/>
                  </a:lnTo>
                  <a:cubicBezTo>
                    <a:pt x="122238" y="407988"/>
                    <a:pt x="123031" y="377825"/>
                    <a:pt x="123825" y="347663"/>
                  </a:cubicBezTo>
                  <a:lnTo>
                    <a:pt x="135731" y="245269"/>
                  </a:lnTo>
                  <a:lnTo>
                    <a:pt x="121444" y="150019"/>
                  </a:lnTo>
                  <a:lnTo>
                    <a:pt x="142875" y="52388"/>
                  </a:lnTo>
                  <a:lnTo>
                    <a:pt x="276225" y="28575"/>
                  </a:lnTo>
                  <a:lnTo>
                    <a:pt x="414337" y="7144"/>
                  </a:lnTo>
                  <a:lnTo>
                    <a:pt x="526256" y="0"/>
                  </a:lnTo>
                  <a:lnTo>
                    <a:pt x="611981" y="57150"/>
                  </a:lnTo>
                  <a:lnTo>
                    <a:pt x="650081" y="97631"/>
                  </a:lnTo>
                  <a:lnTo>
                    <a:pt x="697706" y="197644"/>
                  </a:lnTo>
                  <a:lnTo>
                    <a:pt x="692944" y="335756"/>
                  </a:lnTo>
                  <a:lnTo>
                    <a:pt x="678656" y="519113"/>
                  </a:lnTo>
                  <a:lnTo>
                    <a:pt x="671512" y="540544"/>
                  </a:lnTo>
                  <a:lnTo>
                    <a:pt x="633412" y="683419"/>
                  </a:lnTo>
                  <a:lnTo>
                    <a:pt x="583406" y="771525"/>
                  </a:lnTo>
                  <a:lnTo>
                    <a:pt x="564356" y="790575"/>
                  </a:lnTo>
                  <a:lnTo>
                    <a:pt x="452437" y="845344"/>
                  </a:lnTo>
                  <a:lnTo>
                    <a:pt x="245269" y="947738"/>
                  </a:lnTo>
                  <a:lnTo>
                    <a:pt x="142875" y="916781"/>
                  </a:lnTo>
                  <a:lnTo>
                    <a:pt x="69056" y="840581"/>
                  </a:lnTo>
                  <a:lnTo>
                    <a:pt x="9525" y="757238"/>
                  </a:lnTo>
                  <a:lnTo>
                    <a:pt x="0" y="647700"/>
                  </a:lnTo>
                  <a:lnTo>
                    <a:pt x="16669" y="550069"/>
                  </a:lnTo>
                  <a:lnTo>
                    <a:pt x="76200" y="497681"/>
                  </a:lnTo>
                  <a:close/>
                </a:path>
              </a:pathLst>
            </a:custGeom>
            <a:solidFill>
              <a:schemeClr val="accent1">
                <a:alpha val="5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CL" dirty="0"/>
            </a:p>
          </p:txBody>
        </p:sp>
        <p:sp>
          <p:nvSpPr>
            <p:cNvPr id="24" name="Forma libre: forma 18">
              <a:extLst>
                <a:ext uri="{FF2B5EF4-FFF2-40B4-BE49-F238E27FC236}">
                  <a16:creationId xmlns:a16="http://schemas.microsoft.com/office/drawing/2014/main" id="{7D907EBF-B3D2-47DF-A97B-9814F84F284B}"/>
                </a:ext>
              </a:extLst>
            </p:cNvPr>
            <p:cNvSpPr/>
            <p:nvPr/>
          </p:nvSpPr>
          <p:spPr>
            <a:xfrm rot="2432858">
              <a:off x="6276155" y="1755667"/>
              <a:ext cx="609267" cy="618105"/>
            </a:xfrm>
            <a:custGeom>
              <a:avLst/>
              <a:gdLst>
                <a:gd name="connsiteX0" fmla="*/ 383382 w 521494"/>
                <a:gd name="connsiteY0" fmla="*/ 433388 h 450057"/>
                <a:gd name="connsiteX1" fmla="*/ 261938 w 521494"/>
                <a:gd name="connsiteY1" fmla="*/ 414338 h 450057"/>
                <a:gd name="connsiteX2" fmla="*/ 216694 w 521494"/>
                <a:gd name="connsiteY2" fmla="*/ 385763 h 450057"/>
                <a:gd name="connsiteX3" fmla="*/ 107157 w 521494"/>
                <a:gd name="connsiteY3" fmla="*/ 364332 h 450057"/>
                <a:gd name="connsiteX4" fmla="*/ 69057 w 521494"/>
                <a:gd name="connsiteY4" fmla="*/ 300038 h 450057"/>
                <a:gd name="connsiteX5" fmla="*/ 23813 w 521494"/>
                <a:gd name="connsiteY5" fmla="*/ 235744 h 450057"/>
                <a:gd name="connsiteX6" fmla="*/ 0 w 521494"/>
                <a:gd name="connsiteY6" fmla="*/ 157163 h 450057"/>
                <a:gd name="connsiteX7" fmla="*/ 19050 w 521494"/>
                <a:gd name="connsiteY7" fmla="*/ 54769 h 450057"/>
                <a:gd name="connsiteX8" fmla="*/ 92869 w 521494"/>
                <a:gd name="connsiteY8" fmla="*/ 2382 h 450057"/>
                <a:gd name="connsiteX9" fmla="*/ 164307 w 521494"/>
                <a:gd name="connsiteY9" fmla="*/ 0 h 450057"/>
                <a:gd name="connsiteX10" fmla="*/ 264319 w 521494"/>
                <a:gd name="connsiteY10" fmla="*/ 33338 h 450057"/>
                <a:gd name="connsiteX11" fmla="*/ 314325 w 521494"/>
                <a:gd name="connsiteY11" fmla="*/ 50007 h 450057"/>
                <a:gd name="connsiteX12" fmla="*/ 397669 w 521494"/>
                <a:gd name="connsiteY12" fmla="*/ 109538 h 450057"/>
                <a:gd name="connsiteX13" fmla="*/ 440532 w 521494"/>
                <a:gd name="connsiteY13" fmla="*/ 135732 h 450057"/>
                <a:gd name="connsiteX14" fmla="*/ 504825 w 521494"/>
                <a:gd name="connsiteY14" fmla="*/ 261938 h 450057"/>
                <a:gd name="connsiteX15" fmla="*/ 521494 w 521494"/>
                <a:gd name="connsiteY15" fmla="*/ 361950 h 450057"/>
                <a:gd name="connsiteX16" fmla="*/ 488157 w 521494"/>
                <a:gd name="connsiteY16" fmla="*/ 440532 h 450057"/>
                <a:gd name="connsiteX17" fmla="*/ 464344 w 521494"/>
                <a:gd name="connsiteY17" fmla="*/ 450057 h 450057"/>
                <a:gd name="connsiteX18" fmla="*/ 383382 w 521494"/>
                <a:gd name="connsiteY18" fmla="*/ 433388 h 45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494" h="450057">
                  <a:moveTo>
                    <a:pt x="383382" y="433388"/>
                  </a:moveTo>
                  <a:lnTo>
                    <a:pt x="261938" y="414338"/>
                  </a:lnTo>
                  <a:lnTo>
                    <a:pt x="216694" y="385763"/>
                  </a:lnTo>
                  <a:lnTo>
                    <a:pt x="107157" y="364332"/>
                  </a:lnTo>
                  <a:lnTo>
                    <a:pt x="69057" y="300038"/>
                  </a:lnTo>
                  <a:lnTo>
                    <a:pt x="23813" y="235744"/>
                  </a:lnTo>
                  <a:lnTo>
                    <a:pt x="0" y="157163"/>
                  </a:lnTo>
                  <a:lnTo>
                    <a:pt x="19050" y="54769"/>
                  </a:lnTo>
                  <a:lnTo>
                    <a:pt x="92869" y="2382"/>
                  </a:lnTo>
                  <a:lnTo>
                    <a:pt x="164307" y="0"/>
                  </a:lnTo>
                  <a:lnTo>
                    <a:pt x="264319" y="33338"/>
                  </a:lnTo>
                  <a:lnTo>
                    <a:pt x="314325" y="50007"/>
                  </a:lnTo>
                  <a:lnTo>
                    <a:pt x="397669" y="109538"/>
                  </a:lnTo>
                  <a:lnTo>
                    <a:pt x="440532" y="135732"/>
                  </a:lnTo>
                  <a:lnTo>
                    <a:pt x="504825" y="261938"/>
                  </a:lnTo>
                  <a:lnTo>
                    <a:pt x="521494" y="361950"/>
                  </a:lnTo>
                  <a:lnTo>
                    <a:pt x="488157" y="440532"/>
                  </a:lnTo>
                  <a:lnTo>
                    <a:pt x="464344" y="450057"/>
                  </a:lnTo>
                  <a:lnTo>
                    <a:pt x="383382" y="433388"/>
                  </a:lnTo>
                  <a:close/>
                </a:path>
              </a:pathLst>
            </a:custGeom>
            <a:solidFill>
              <a:schemeClr val="accent1">
                <a:alpha val="50000"/>
              </a:schemeClr>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CL" dirty="0"/>
            </a:p>
          </p:txBody>
        </p:sp>
        <p:sp>
          <p:nvSpPr>
            <p:cNvPr id="25" name="Forma libre: forma 19">
              <a:extLst>
                <a:ext uri="{FF2B5EF4-FFF2-40B4-BE49-F238E27FC236}">
                  <a16:creationId xmlns:a16="http://schemas.microsoft.com/office/drawing/2014/main" id="{068E4EB0-1F6E-45B7-8F1D-658BF1FA9237}"/>
                </a:ext>
              </a:extLst>
            </p:cNvPr>
            <p:cNvSpPr/>
            <p:nvPr/>
          </p:nvSpPr>
          <p:spPr>
            <a:xfrm rot="643859">
              <a:off x="5429647" y="4439299"/>
              <a:ext cx="571500" cy="1195245"/>
            </a:xfrm>
            <a:custGeom>
              <a:avLst/>
              <a:gdLst>
                <a:gd name="connsiteX0" fmla="*/ 395288 w 500063"/>
                <a:gd name="connsiteY0" fmla="*/ 431006 h 476250"/>
                <a:gd name="connsiteX1" fmla="*/ 323850 w 500063"/>
                <a:gd name="connsiteY1" fmla="*/ 454819 h 476250"/>
                <a:gd name="connsiteX2" fmla="*/ 304800 w 500063"/>
                <a:gd name="connsiteY2" fmla="*/ 461963 h 476250"/>
                <a:gd name="connsiteX3" fmla="*/ 221456 w 500063"/>
                <a:gd name="connsiteY3" fmla="*/ 476250 h 476250"/>
                <a:gd name="connsiteX4" fmla="*/ 128588 w 500063"/>
                <a:gd name="connsiteY4" fmla="*/ 457200 h 476250"/>
                <a:gd name="connsiteX5" fmla="*/ 104775 w 500063"/>
                <a:gd name="connsiteY5" fmla="*/ 445294 h 476250"/>
                <a:gd name="connsiteX6" fmla="*/ 30956 w 500063"/>
                <a:gd name="connsiteY6" fmla="*/ 359569 h 476250"/>
                <a:gd name="connsiteX7" fmla="*/ 0 w 500063"/>
                <a:gd name="connsiteY7" fmla="*/ 278606 h 476250"/>
                <a:gd name="connsiteX8" fmla="*/ 0 w 500063"/>
                <a:gd name="connsiteY8" fmla="*/ 145256 h 476250"/>
                <a:gd name="connsiteX9" fmla="*/ 16669 w 500063"/>
                <a:gd name="connsiteY9" fmla="*/ 52388 h 476250"/>
                <a:gd name="connsiteX10" fmla="*/ 59531 w 500063"/>
                <a:gd name="connsiteY10" fmla="*/ 14288 h 476250"/>
                <a:gd name="connsiteX11" fmla="*/ 128588 w 500063"/>
                <a:gd name="connsiteY11" fmla="*/ 0 h 476250"/>
                <a:gd name="connsiteX12" fmla="*/ 209550 w 500063"/>
                <a:gd name="connsiteY12" fmla="*/ 7144 h 476250"/>
                <a:gd name="connsiteX13" fmla="*/ 319088 w 500063"/>
                <a:gd name="connsiteY13" fmla="*/ 52388 h 476250"/>
                <a:gd name="connsiteX14" fmla="*/ 388144 w 500063"/>
                <a:gd name="connsiteY14" fmla="*/ 80963 h 476250"/>
                <a:gd name="connsiteX15" fmla="*/ 407194 w 500063"/>
                <a:gd name="connsiteY15" fmla="*/ 95250 h 476250"/>
                <a:gd name="connsiteX16" fmla="*/ 454819 w 500063"/>
                <a:gd name="connsiteY16" fmla="*/ 142875 h 476250"/>
                <a:gd name="connsiteX17" fmla="*/ 464344 w 500063"/>
                <a:gd name="connsiteY17" fmla="*/ 164306 h 476250"/>
                <a:gd name="connsiteX18" fmla="*/ 497681 w 500063"/>
                <a:gd name="connsiteY18" fmla="*/ 221456 h 476250"/>
                <a:gd name="connsiteX19" fmla="*/ 500063 w 500063"/>
                <a:gd name="connsiteY19" fmla="*/ 295275 h 476250"/>
                <a:gd name="connsiteX20" fmla="*/ 500063 w 500063"/>
                <a:gd name="connsiteY20" fmla="*/ 323850 h 476250"/>
                <a:gd name="connsiteX21" fmla="*/ 478631 w 500063"/>
                <a:gd name="connsiteY21" fmla="*/ 385763 h 476250"/>
                <a:gd name="connsiteX22" fmla="*/ 395288 w 500063"/>
                <a:gd name="connsiteY22" fmla="*/ 431006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0063" h="476250">
                  <a:moveTo>
                    <a:pt x="395288" y="431006"/>
                  </a:moveTo>
                  <a:lnTo>
                    <a:pt x="323850" y="454819"/>
                  </a:lnTo>
                  <a:lnTo>
                    <a:pt x="304800" y="461963"/>
                  </a:lnTo>
                  <a:lnTo>
                    <a:pt x="221456" y="476250"/>
                  </a:lnTo>
                  <a:lnTo>
                    <a:pt x="128588" y="457200"/>
                  </a:lnTo>
                  <a:cubicBezTo>
                    <a:pt x="108192" y="444453"/>
                    <a:pt x="117026" y="445294"/>
                    <a:pt x="104775" y="445294"/>
                  </a:cubicBezTo>
                  <a:lnTo>
                    <a:pt x="30956" y="359569"/>
                  </a:lnTo>
                  <a:lnTo>
                    <a:pt x="0" y="278606"/>
                  </a:lnTo>
                  <a:lnTo>
                    <a:pt x="0" y="145256"/>
                  </a:lnTo>
                  <a:lnTo>
                    <a:pt x="16669" y="52388"/>
                  </a:lnTo>
                  <a:lnTo>
                    <a:pt x="59531" y="14288"/>
                  </a:lnTo>
                  <a:lnTo>
                    <a:pt x="128588" y="0"/>
                  </a:lnTo>
                  <a:lnTo>
                    <a:pt x="209550" y="7144"/>
                  </a:lnTo>
                  <a:lnTo>
                    <a:pt x="319088" y="52388"/>
                  </a:lnTo>
                  <a:lnTo>
                    <a:pt x="388144" y="80963"/>
                  </a:lnTo>
                  <a:cubicBezTo>
                    <a:pt x="405416" y="95766"/>
                    <a:pt x="397495" y="95250"/>
                    <a:pt x="407194" y="95250"/>
                  </a:cubicBezTo>
                  <a:lnTo>
                    <a:pt x="454819" y="142875"/>
                  </a:lnTo>
                  <a:cubicBezTo>
                    <a:pt x="464699" y="162635"/>
                    <a:pt x="464344" y="154825"/>
                    <a:pt x="464344" y="164306"/>
                  </a:cubicBezTo>
                  <a:lnTo>
                    <a:pt x="497681" y="221456"/>
                  </a:lnTo>
                  <a:lnTo>
                    <a:pt x="500063" y="295275"/>
                  </a:lnTo>
                  <a:lnTo>
                    <a:pt x="500063" y="323850"/>
                  </a:lnTo>
                  <a:lnTo>
                    <a:pt x="478631" y="385763"/>
                  </a:lnTo>
                  <a:lnTo>
                    <a:pt x="395288" y="431006"/>
                  </a:lnTo>
                  <a:close/>
                </a:path>
              </a:pathLst>
            </a:custGeom>
            <a:gradFill flip="none" rotWithShape="1">
              <a:gsLst>
                <a:gs pos="20000">
                  <a:srgbClr val="FF0000">
                    <a:alpha val="50000"/>
                  </a:srgbClr>
                </a:gs>
                <a:gs pos="64000">
                  <a:schemeClr val="accent1">
                    <a:alpha val="50000"/>
                  </a:schemeClr>
                </a:gs>
              </a:gsLst>
              <a:lin ang="2700000" scaled="1"/>
              <a:tileRect/>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CL" dirty="0"/>
            </a:p>
          </p:txBody>
        </p:sp>
        <p:sp>
          <p:nvSpPr>
            <p:cNvPr id="26" name="Forma libre: forma 20">
              <a:extLst>
                <a:ext uri="{FF2B5EF4-FFF2-40B4-BE49-F238E27FC236}">
                  <a16:creationId xmlns:a16="http://schemas.microsoft.com/office/drawing/2014/main" id="{D80A1EA4-10BF-422C-9FB0-35D109DFFD77}"/>
                </a:ext>
              </a:extLst>
            </p:cNvPr>
            <p:cNvSpPr/>
            <p:nvPr/>
          </p:nvSpPr>
          <p:spPr>
            <a:xfrm>
              <a:off x="7048897" y="3360450"/>
              <a:ext cx="552450" cy="616744"/>
            </a:xfrm>
            <a:custGeom>
              <a:avLst/>
              <a:gdLst>
                <a:gd name="connsiteX0" fmla="*/ 133350 w 552450"/>
                <a:gd name="connsiteY0" fmla="*/ 278607 h 616744"/>
                <a:gd name="connsiteX1" fmla="*/ 47625 w 552450"/>
                <a:gd name="connsiteY1" fmla="*/ 176213 h 616744"/>
                <a:gd name="connsiteX2" fmla="*/ 0 w 552450"/>
                <a:gd name="connsiteY2" fmla="*/ 73819 h 616744"/>
                <a:gd name="connsiteX3" fmla="*/ 38100 w 552450"/>
                <a:gd name="connsiteY3" fmla="*/ 0 h 616744"/>
                <a:gd name="connsiteX4" fmla="*/ 150019 w 552450"/>
                <a:gd name="connsiteY4" fmla="*/ 26194 h 616744"/>
                <a:gd name="connsiteX5" fmla="*/ 233363 w 552450"/>
                <a:gd name="connsiteY5" fmla="*/ 147638 h 616744"/>
                <a:gd name="connsiteX6" fmla="*/ 245269 w 552450"/>
                <a:gd name="connsiteY6" fmla="*/ 171450 h 616744"/>
                <a:gd name="connsiteX7" fmla="*/ 304800 w 552450"/>
                <a:gd name="connsiteY7" fmla="*/ 266700 h 616744"/>
                <a:gd name="connsiteX8" fmla="*/ 321469 w 552450"/>
                <a:gd name="connsiteY8" fmla="*/ 283369 h 616744"/>
                <a:gd name="connsiteX9" fmla="*/ 402431 w 552450"/>
                <a:gd name="connsiteY9" fmla="*/ 369094 h 616744"/>
                <a:gd name="connsiteX10" fmla="*/ 411956 w 552450"/>
                <a:gd name="connsiteY10" fmla="*/ 388144 h 616744"/>
                <a:gd name="connsiteX11" fmla="*/ 447675 w 552450"/>
                <a:gd name="connsiteY11" fmla="*/ 445294 h 616744"/>
                <a:gd name="connsiteX12" fmla="*/ 516731 w 552450"/>
                <a:gd name="connsiteY12" fmla="*/ 497682 h 616744"/>
                <a:gd name="connsiteX13" fmla="*/ 552450 w 552450"/>
                <a:gd name="connsiteY13" fmla="*/ 585788 h 616744"/>
                <a:gd name="connsiteX14" fmla="*/ 478631 w 552450"/>
                <a:gd name="connsiteY14" fmla="*/ 616744 h 616744"/>
                <a:gd name="connsiteX15" fmla="*/ 435769 w 552450"/>
                <a:gd name="connsiteY15" fmla="*/ 614363 h 616744"/>
                <a:gd name="connsiteX16" fmla="*/ 421481 w 552450"/>
                <a:gd name="connsiteY16" fmla="*/ 611982 h 616744"/>
                <a:gd name="connsiteX17" fmla="*/ 395288 w 552450"/>
                <a:gd name="connsiteY17" fmla="*/ 600075 h 616744"/>
                <a:gd name="connsiteX18" fmla="*/ 371475 w 552450"/>
                <a:gd name="connsiteY18" fmla="*/ 585788 h 616744"/>
                <a:gd name="connsiteX19" fmla="*/ 354806 w 552450"/>
                <a:gd name="connsiteY19" fmla="*/ 578644 h 616744"/>
                <a:gd name="connsiteX20" fmla="*/ 352425 w 552450"/>
                <a:gd name="connsiteY20" fmla="*/ 573882 h 616744"/>
                <a:gd name="connsiteX21" fmla="*/ 314325 w 552450"/>
                <a:gd name="connsiteY21" fmla="*/ 552450 h 616744"/>
                <a:gd name="connsiteX22" fmla="*/ 297656 w 552450"/>
                <a:gd name="connsiteY22" fmla="*/ 538163 h 616744"/>
                <a:gd name="connsiteX23" fmla="*/ 221456 w 552450"/>
                <a:gd name="connsiteY23" fmla="*/ 445294 h 616744"/>
                <a:gd name="connsiteX24" fmla="*/ 157163 w 552450"/>
                <a:gd name="connsiteY24" fmla="*/ 369094 h 616744"/>
                <a:gd name="connsiteX25" fmla="*/ 157163 w 552450"/>
                <a:gd name="connsiteY25" fmla="*/ 347663 h 616744"/>
                <a:gd name="connsiteX26" fmla="*/ 133350 w 552450"/>
                <a:gd name="connsiteY26" fmla="*/ 278607 h 61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2450" h="616744">
                  <a:moveTo>
                    <a:pt x="133350" y="278607"/>
                  </a:moveTo>
                  <a:lnTo>
                    <a:pt x="47625" y="176213"/>
                  </a:lnTo>
                  <a:lnTo>
                    <a:pt x="0" y="73819"/>
                  </a:lnTo>
                  <a:lnTo>
                    <a:pt x="38100" y="0"/>
                  </a:lnTo>
                  <a:lnTo>
                    <a:pt x="150019" y="26194"/>
                  </a:lnTo>
                  <a:lnTo>
                    <a:pt x="233363" y="147638"/>
                  </a:lnTo>
                  <a:lnTo>
                    <a:pt x="245269" y="171450"/>
                  </a:lnTo>
                  <a:lnTo>
                    <a:pt x="304800" y="266700"/>
                  </a:lnTo>
                  <a:lnTo>
                    <a:pt x="321469" y="283369"/>
                  </a:lnTo>
                  <a:lnTo>
                    <a:pt x="402431" y="369094"/>
                  </a:lnTo>
                  <a:lnTo>
                    <a:pt x="411956" y="388144"/>
                  </a:lnTo>
                  <a:lnTo>
                    <a:pt x="447675" y="445294"/>
                  </a:lnTo>
                  <a:lnTo>
                    <a:pt x="516731" y="497682"/>
                  </a:lnTo>
                  <a:lnTo>
                    <a:pt x="552450" y="585788"/>
                  </a:lnTo>
                  <a:lnTo>
                    <a:pt x="478631" y="616744"/>
                  </a:lnTo>
                  <a:cubicBezTo>
                    <a:pt x="464344" y="615950"/>
                    <a:pt x="450029" y="615551"/>
                    <a:pt x="435769" y="614363"/>
                  </a:cubicBezTo>
                  <a:cubicBezTo>
                    <a:pt x="430957" y="613962"/>
                    <a:pt x="421481" y="611982"/>
                    <a:pt x="421481" y="611982"/>
                  </a:cubicBezTo>
                  <a:lnTo>
                    <a:pt x="395288" y="600075"/>
                  </a:lnTo>
                  <a:cubicBezTo>
                    <a:pt x="387350" y="595313"/>
                    <a:pt x="379625" y="590176"/>
                    <a:pt x="371475" y="585788"/>
                  </a:cubicBezTo>
                  <a:cubicBezTo>
                    <a:pt x="362264" y="580828"/>
                    <a:pt x="364737" y="586589"/>
                    <a:pt x="354806" y="578644"/>
                  </a:cubicBezTo>
                  <a:cubicBezTo>
                    <a:pt x="353420" y="577535"/>
                    <a:pt x="353219" y="575469"/>
                    <a:pt x="352425" y="573882"/>
                  </a:cubicBezTo>
                  <a:lnTo>
                    <a:pt x="314325" y="552450"/>
                  </a:lnTo>
                  <a:lnTo>
                    <a:pt x="297656" y="538163"/>
                  </a:lnTo>
                  <a:lnTo>
                    <a:pt x="221456" y="445294"/>
                  </a:lnTo>
                  <a:lnTo>
                    <a:pt x="157163" y="369094"/>
                  </a:lnTo>
                  <a:lnTo>
                    <a:pt x="157163" y="347663"/>
                  </a:lnTo>
                  <a:lnTo>
                    <a:pt x="133350" y="278607"/>
                  </a:lnTo>
                  <a:close/>
                </a:path>
              </a:pathLst>
            </a:custGeom>
            <a:solidFill>
              <a:srgbClr val="FF0000">
                <a:alpha val="18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CL" dirty="0"/>
            </a:p>
          </p:txBody>
        </p:sp>
        <p:sp>
          <p:nvSpPr>
            <p:cNvPr id="27" name="Rectángulo 26">
              <a:extLst>
                <a:ext uri="{FF2B5EF4-FFF2-40B4-BE49-F238E27FC236}">
                  <a16:creationId xmlns:a16="http://schemas.microsoft.com/office/drawing/2014/main" id="{8404DE79-0947-4308-878A-E0278EB0150A}"/>
                </a:ext>
              </a:extLst>
            </p:cNvPr>
            <p:cNvSpPr/>
            <p:nvPr/>
          </p:nvSpPr>
          <p:spPr>
            <a:xfrm>
              <a:off x="3886597" y="917764"/>
              <a:ext cx="182880" cy="14478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CL" dirty="0"/>
            </a:p>
          </p:txBody>
        </p:sp>
        <p:sp>
          <p:nvSpPr>
            <p:cNvPr id="28" name="Rectángulo 27">
              <a:extLst>
                <a:ext uri="{FF2B5EF4-FFF2-40B4-BE49-F238E27FC236}">
                  <a16:creationId xmlns:a16="http://schemas.microsoft.com/office/drawing/2014/main" id="{315FA898-95F5-4585-ADFA-93ED75E68558}"/>
                </a:ext>
              </a:extLst>
            </p:cNvPr>
            <p:cNvSpPr/>
            <p:nvPr/>
          </p:nvSpPr>
          <p:spPr>
            <a:xfrm>
              <a:off x="3886597" y="1150174"/>
              <a:ext cx="182880" cy="144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CL" dirty="0"/>
            </a:p>
          </p:txBody>
        </p:sp>
        <p:sp>
          <p:nvSpPr>
            <p:cNvPr id="29" name="CuadroTexto 23">
              <a:extLst>
                <a:ext uri="{FF2B5EF4-FFF2-40B4-BE49-F238E27FC236}">
                  <a16:creationId xmlns:a16="http://schemas.microsoft.com/office/drawing/2014/main" id="{FED18985-4C0F-4305-9518-23DB14AB57CA}"/>
                </a:ext>
              </a:extLst>
            </p:cNvPr>
            <p:cNvSpPr txBox="1"/>
            <p:nvPr/>
          </p:nvSpPr>
          <p:spPr>
            <a:xfrm>
              <a:off x="4050024" y="851654"/>
              <a:ext cx="805670" cy="276999"/>
            </a:xfrm>
            <a:prstGeom prst="rect">
              <a:avLst/>
            </a:prstGeom>
            <a:noFill/>
          </p:spPr>
          <p:txBody>
            <a:bodyPr wrap="none" rtlCol="0">
              <a:spAutoFit/>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L" sz="1200" dirty="0"/>
                <a:t>Captación</a:t>
              </a:r>
            </a:p>
          </p:txBody>
        </p:sp>
        <p:sp>
          <p:nvSpPr>
            <p:cNvPr id="30" name="CuadroTexto 24">
              <a:extLst>
                <a:ext uri="{FF2B5EF4-FFF2-40B4-BE49-F238E27FC236}">
                  <a16:creationId xmlns:a16="http://schemas.microsoft.com/office/drawing/2014/main" id="{9839EE8E-DE8E-493F-AE77-8A174353B3D8}"/>
                </a:ext>
              </a:extLst>
            </p:cNvPr>
            <p:cNvSpPr txBox="1"/>
            <p:nvPr/>
          </p:nvSpPr>
          <p:spPr>
            <a:xfrm>
              <a:off x="4050024" y="1084838"/>
              <a:ext cx="697692" cy="276999"/>
            </a:xfrm>
            <a:prstGeom prst="rect">
              <a:avLst/>
            </a:prstGeom>
            <a:noFill/>
          </p:spPr>
          <p:txBody>
            <a:bodyPr wrap="none" rtlCol="0">
              <a:spAutoFit/>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L" sz="1200" dirty="0"/>
                <a:t>Engorda</a:t>
              </a:r>
            </a:p>
          </p:txBody>
        </p:sp>
      </p:grpSp>
      <p:pic>
        <p:nvPicPr>
          <p:cNvPr id="31" name="Picture 2" descr="Resultado de imagen para hacer encuestas"/>
          <p:cNvPicPr>
            <a:picLocks noChangeAspect="1" noChangeArrowheads="1"/>
          </p:cNvPicPr>
          <p:nvPr/>
        </p:nvPicPr>
        <p:blipFill>
          <a:blip r:embed="rId5"/>
          <a:srcRect/>
          <a:stretch>
            <a:fillRect/>
          </a:stretch>
        </p:blipFill>
        <p:spPr bwMode="auto">
          <a:xfrm>
            <a:off x="8331170" y="1620328"/>
            <a:ext cx="3444239" cy="2156373"/>
          </a:xfrm>
          <a:prstGeom prst="rect">
            <a:avLst/>
          </a:prstGeom>
          <a:noFill/>
        </p:spPr>
      </p:pic>
    </p:spTree>
    <p:extLst>
      <p:ext uri="{BB962C8B-B14F-4D97-AF65-F5344CB8AC3E}">
        <p14:creationId xmlns:p14="http://schemas.microsoft.com/office/powerpoint/2010/main" val="115558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62E951FF-EC8A-4E94-90E1-27B78702AF26}"/>
              </a:ext>
            </a:extLst>
          </p:cNvPr>
          <p:cNvSpPr>
            <a:spLocks noGrp="1"/>
          </p:cNvSpPr>
          <p:nvPr>
            <p:ph type="title"/>
          </p:nvPr>
        </p:nvSpPr>
        <p:spPr>
          <a:xfrm>
            <a:off x="827684" y="740783"/>
            <a:ext cx="10515600" cy="646331"/>
          </a:xfrm>
        </p:spPr>
        <p:txBody>
          <a:bodyPr>
            <a:normAutofit/>
          </a:bodyPr>
          <a:lstStyle/>
          <a:p>
            <a:r>
              <a:rPr lang="es-CL" sz="2000" dirty="0">
                <a:effectLst/>
                <a:latin typeface="+mn-lt"/>
                <a:ea typeface="Calibri" panose="020F0502020204030204" pitchFamily="34" charset="0"/>
                <a:cs typeface="Times New Roman" panose="02020603050405020304" pitchFamily="18" charset="0"/>
              </a:rPr>
              <a:t>3.- Determinar el desempeño de la actividad de captación de semillas de mitílidos durante la </a:t>
            </a:r>
            <a:r>
              <a:rPr lang="es-CL" sz="2000" dirty="0" smtClean="0">
                <a:effectLst/>
                <a:latin typeface="+mn-lt"/>
                <a:ea typeface="Calibri" panose="020F0502020204030204" pitchFamily="34" charset="0"/>
                <a:cs typeface="Times New Roman" panose="02020603050405020304" pitchFamily="18" charset="0"/>
              </a:rPr>
              <a:t>temporada, </a:t>
            </a:r>
            <a:r>
              <a:rPr lang="es-CL" sz="2000" dirty="0">
                <a:effectLst/>
                <a:latin typeface="+mn-lt"/>
                <a:ea typeface="Calibri" panose="020F0502020204030204" pitchFamily="34" charset="0"/>
                <a:cs typeface="Times New Roman" panose="02020603050405020304" pitchFamily="18" charset="0"/>
              </a:rPr>
              <a:t>mediante la aplicación de encuestas a miembros del sector mitilicultor.</a:t>
            </a:r>
          </a:p>
        </p:txBody>
      </p:sp>
      <p:sp>
        <p:nvSpPr>
          <p:cNvPr id="5" name="CuadroTexto 4">
            <a:extLst>
              <a:ext uri="{FF2B5EF4-FFF2-40B4-BE49-F238E27FC236}">
                <a16:creationId xmlns:a16="http://schemas.microsoft.com/office/drawing/2014/main" id="{6005DA1F-8160-47DC-AC4F-8F6122C1AC33}"/>
              </a:ext>
            </a:extLst>
          </p:cNvPr>
          <p:cNvSpPr txBox="1"/>
          <p:nvPr/>
        </p:nvSpPr>
        <p:spPr>
          <a:xfrm>
            <a:off x="10502477" y="9609"/>
            <a:ext cx="1373646" cy="646331"/>
          </a:xfrm>
          <a:prstGeom prst="rect">
            <a:avLst/>
          </a:prstGeom>
          <a:noFill/>
        </p:spPr>
        <p:txBody>
          <a:bodyPr wrap="none" rtlCol="0">
            <a:spAutoFit/>
          </a:bodyPr>
          <a:lstStyle/>
          <a:p>
            <a:r>
              <a:rPr lang="es-CL" dirty="0" smtClean="0">
                <a:solidFill>
                  <a:schemeClr val="bg1"/>
                </a:solidFill>
              </a:rPr>
              <a:t>Resultados 3</a:t>
            </a:r>
            <a:endParaRPr lang="es-CL" dirty="0">
              <a:solidFill>
                <a:schemeClr val="bg1"/>
              </a:solidFill>
            </a:endParaRPr>
          </a:p>
          <a:p>
            <a:endParaRPr lang="es-CL" dirty="0">
              <a:solidFill>
                <a:schemeClr val="bg1"/>
              </a:solidFill>
            </a:endParaRPr>
          </a:p>
        </p:txBody>
      </p:sp>
      <p:pic>
        <p:nvPicPr>
          <p:cNvPr id="13" name="Imagen 12">
            <a:extLst>
              <a:ext uri="{FF2B5EF4-FFF2-40B4-BE49-F238E27FC236}">
                <a16:creationId xmlns:a16="http://schemas.microsoft.com/office/drawing/2014/main" id="{97DD2244-EC9E-494B-A906-8B7D03F4292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7912439" y="4140632"/>
            <a:ext cx="2718203" cy="1962120"/>
          </a:xfrm>
          <a:prstGeom prst="rect">
            <a:avLst/>
          </a:prstGeom>
          <a:ln>
            <a:noFill/>
          </a:ln>
          <a:effectLst>
            <a:outerShdw blurRad="292100" dist="139700" dir="2700000" algn="tl" rotWithShape="0">
              <a:srgbClr val="333333">
                <a:alpha val="65000"/>
              </a:srgbClr>
            </a:outerShdw>
          </a:effectLst>
        </p:spPr>
      </p:pic>
      <p:pic>
        <p:nvPicPr>
          <p:cNvPr id="31" name="Imagen 3">
            <a:extLst>
              <a:ext uri="{FF2B5EF4-FFF2-40B4-BE49-F238E27FC236}">
                <a16:creationId xmlns:a16="http://schemas.microsoft.com/office/drawing/2014/main" id="{8551F3F3-98C5-4149-AE28-135FA7FAAC4F}"/>
              </a:ext>
            </a:extLst>
          </p:cNvPr>
          <p:cNvPicPr>
            <a:picLocks noChangeAspect="1"/>
          </p:cNvPicPr>
          <p:nvPr/>
        </p:nvPicPr>
        <p:blipFill rotWithShape="1">
          <a:blip r:embed="rId4"/>
          <a:srcRect l="2887" r="459"/>
          <a:stretch/>
        </p:blipFill>
        <p:spPr>
          <a:xfrm>
            <a:off x="393265" y="1471957"/>
            <a:ext cx="4584402" cy="4782756"/>
          </a:xfrm>
          <a:prstGeom prst="rect">
            <a:avLst/>
          </a:prstGeom>
        </p:spPr>
      </p:pic>
      <p:pic>
        <p:nvPicPr>
          <p:cNvPr id="32" name="Picture 10" descr="Huelmo6"/>
          <p:cNvPicPr>
            <a:picLocks noChangeAspect="1" noChangeArrowheads="1"/>
          </p:cNvPicPr>
          <p:nvPr/>
        </p:nvPicPr>
        <p:blipFill>
          <a:blip r:embed="rId5"/>
          <a:srcRect/>
          <a:stretch>
            <a:fillRect/>
          </a:stretch>
        </p:blipFill>
        <p:spPr>
          <a:xfrm>
            <a:off x="4977667" y="1719176"/>
            <a:ext cx="2983252" cy="1447800"/>
          </a:xfrm>
          <a:prstGeom prst="rect">
            <a:avLst/>
          </a:prstGeom>
          <a:ln/>
        </p:spPr>
      </p:pic>
      <p:pic>
        <p:nvPicPr>
          <p:cNvPr id="33" name="Picture 9" descr="Isla pelada3"/>
          <p:cNvPicPr>
            <a:picLocks noChangeAspect="1" noChangeArrowheads="1"/>
          </p:cNvPicPr>
          <p:nvPr/>
        </p:nvPicPr>
        <p:blipFill>
          <a:blip r:embed="rId6" cstate="print"/>
          <a:srcRect/>
          <a:stretch>
            <a:fillRect/>
          </a:stretch>
        </p:blipFill>
        <p:spPr>
          <a:xfrm>
            <a:off x="4977667" y="3536877"/>
            <a:ext cx="3048000" cy="1585717"/>
          </a:xfrm>
          <a:prstGeom prst="rect">
            <a:avLst/>
          </a:prstGeom>
          <a:ln/>
        </p:spPr>
      </p:pic>
      <p:pic>
        <p:nvPicPr>
          <p:cNvPr id="8" name="Picture 4"/>
          <p:cNvPicPr>
            <a:picLocks noChangeAspect="1" noChangeArrowheads="1"/>
          </p:cNvPicPr>
          <p:nvPr/>
        </p:nvPicPr>
        <p:blipFill>
          <a:blip r:embed="rId7"/>
          <a:srcRect/>
          <a:stretch>
            <a:fillRect/>
          </a:stretch>
        </p:blipFill>
        <p:spPr bwMode="auto">
          <a:xfrm>
            <a:off x="8971559" y="1612827"/>
            <a:ext cx="2371725" cy="1924050"/>
          </a:xfrm>
          <a:prstGeom prst="rect">
            <a:avLst/>
          </a:prstGeom>
          <a:noFill/>
          <a:ln w="9525">
            <a:noFill/>
            <a:miter lim="800000"/>
            <a:headEnd/>
            <a:tailEnd/>
          </a:ln>
          <a:effectLst/>
        </p:spPr>
      </p:pic>
    </p:spTree>
    <p:extLst>
      <p:ext uri="{BB962C8B-B14F-4D97-AF65-F5344CB8AC3E}">
        <p14:creationId xmlns:p14="http://schemas.microsoft.com/office/powerpoint/2010/main" val="24864568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005DA1F-8160-47DC-AC4F-8F6122C1AC33}"/>
              </a:ext>
            </a:extLst>
          </p:cNvPr>
          <p:cNvSpPr txBox="1"/>
          <p:nvPr/>
        </p:nvSpPr>
        <p:spPr>
          <a:xfrm>
            <a:off x="10502477" y="9609"/>
            <a:ext cx="1373646" cy="646331"/>
          </a:xfrm>
          <a:prstGeom prst="rect">
            <a:avLst/>
          </a:prstGeom>
          <a:noFill/>
        </p:spPr>
        <p:txBody>
          <a:bodyPr wrap="none" rtlCol="0">
            <a:spAutoFit/>
          </a:bodyPr>
          <a:lstStyle/>
          <a:p>
            <a:r>
              <a:rPr lang="es-CL" dirty="0" smtClean="0">
                <a:solidFill>
                  <a:schemeClr val="bg1"/>
                </a:solidFill>
              </a:rPr>
              <a:t>Resultados 3</a:t>
            </a:r>
            <a:endParaRPr lang="es-CL" dirty="0">
              <a:solidFill>
                <a:schemeClr val="bg1"/>
              </a:solidFill>
            </a:endParaRPr>
          </a:p>
          <a:p>
            <a:endParaRPr lang="es-CL" dirty="0">
              <a:solidFill>
                <a:schemeClr val="bg1"/>
              </a:solidFill>
            </a:endParaRPr>
          </a:p>
        </p:txBody>
      </p:sp>
      <p:sp>
        <p:nvSpPr>
          <p:cNvPr id="2" name="Rectángulo 1"/>
          <p:cNvSpPr/>
          <p:nvPr/>
        </p:nvSpPr>
        <p:spPr>
          <a:xfrm>
            <a:off x="538480" y="1197134"/>
            <a:ext cx="6096000" cy="1477328"/>
          </a:xfrm>
          <a:prstGeom prst="rect">
            <a:avLst/>
          </a:prstGeom>
        </p:spPr>
        <p:txBody>
          <a:bodyPr>
            <a:spAutoFit/>
          </a:bodyPr>
          <a:lstStyle/>
          <a:p>
            <a:pPr algn="just"/>
            <a:r>
              <a:rPr lang="es-CL" b="1" dirty="0" smtClean="0"/>
              <a:t>DESPRENDIMIENTOS  Y/O  MORTALIDADES</a:t>
            </a:r>
            <a:endParaRPr lang="es-CL" b="1" dirty="0"/>
          </a:p>
          <a:p>
            <a:pPr algn="just"/>
            <a:r>
              <a:rPr lang="es-CL" dirty="0"/>
              <a:t>Meses en que los </a:t>
            </a:r>
            <a:r>
              <a:rPr lang="es-CL" dirty="0" err="1"/>
              <a:t>mitilicultores</a:t>
            </a:r>
            <a:r>
              <a:rPr lang="es-CL" dirty="0"/>
              <a:t> detectaron desprendimientos significativos de semilla en los colectores durante la temporada de captación </a:t>
            </a:r>
            <a:r>
              <a:rPr lang="es-CL" b="1" dirty="0"/>
              <a:t>2017-2018</a:t>
            </a:r>
            <a:r>
              <a:rPr lang="es-CL" dirty="0"/>
              <a:t> en cada uno de los sectores encuestados. </a:t>
            </a:r>
            <a:r>
              <a:rPr lang="es-CL" dirty="0">
                <a:solidFill>
                  <a:prstClr val="black"/>
                </a:solidFill>
              </a:rPr>
              <a:t> </a:t>
            </a:r>
            <a:endParaRPr lang="es-CL" dirty="0"/>
          </a:p>
        </p:txBody>
      </p:sp>
      <p:pic>
        <p:nvPicPr>
          <p:cNvPr id="9" name="Picture 2"/>
          <p:cNvPicPr>
            <a:picLocks noChangeAspect="1" noChangeArrowheads="1"/>
          </p:cNvPicPr>
          <p:nvPr/>
        </p:nvPicPr>
        <p:blipFill>
          <a:blip r:embed="rId3"/>
          <a:srcRect/>
          <a:stretch>
            <a:fillRect/>
          </a:stretch>
        </p:blipFill>
        <p:spPr bwMode="auto">
          <a:xfrm>
            <a:off x="625726" y="3409010"/>
            <a:ext cx="5698807" cy="2214880"/>
          </a:xfrm>
          <a:prstGeom prst="rect">
            <a:avLst/>
          </a:prstGeom>
          <a:noFill/>
          <a:ln w="9525">
            <a:noFill/>
            <a:miter lim="800000"/>
            <a:headEnd/>
            <a:tailEnd/>
          </a:ln>
          <a:effectLst/>
        </p:spPr>
      </p:pic>
      <p:pic>
        <p:nvPicPr>
          <p:cNvPr id="10" name="Picture 1"/>
          <p:cNvPicPr>
            <a:picLocks noChangeAspect="1" noChangeArrowheads="1"/>
          </p:cNvPicPr>
          <p:nvPr/>
        </p:nvPicPr>
        <p:blipFill>
          <a:blip r:embed="rId4"/>
          <a:srcRect/>
          <a:stretch>
            <a:fillRect/>
          </a:stretch>
        </p:blipFill>
        <p:spPr bwMode="auto">
          <a:xfrm>
            <a:off x="6475223" y="3409010"/>
            <a:ext cx="5476240" cy="2214880"/>
          </a:xfrm>
          <a:prstGeom prst="rect">
            <a:avLst/>
          </a:prstGeom>
          <a:noFill/>
          <a:ln w="9525">
            <a:noFill/>
            <a:miter lim="800000"/>
            <a:headEnd/>
            <a:tailEnd/>
          </a:ln>
          <a:effectLst/>
        </p:spPr>
      </p:pic>
      <p:pic>
        <p:nvPicPr>
          <p:cNvPr id="7" name="Picture 4"/>
          <p:cNvPicPr>
            <a:picLocks noChangeAspect="1" noChangeArrowheads="1"/>
          </p:cNvPicPr>
          <p:nvPr/>
        </p:nvPicPr>
        <p:blipFill>
          <a:blip r:embed="rId5"/>
          <a:srcRect/>
          <a:stretch>
            <a:fillRect/>
          </a:stretch>
        </p:blipFill>
        <p:spPr bwMode="auto">
          <a:xfrm>
            <a:off x="8790451" y="842280"/>
            <a:ext cx="2371725" cy="1924050"/>
          </a:xfrm>
          <a:prstGeom prst="rect">
            <a:avLst/>
          </a:prstGeom>
          <a:noFill/>
          <a:ln w="9525">
            <a:noFill/>
            <a:miter lim="800000"/>
            <a:headEnd/>
            <a:tailEnd/>
          </a:ln>
          <a:effectLst/>
        </p:spPr>
      </p:pic>
    </p:spTree>
    <p:extLst>
      <p:ext uri="{BB962C8B-B14F-4D97-AF65-F5344CB8AC3E}">
        <p14:creationId xmlns:p14="http://schemas.microsoft.com/office/powerpoint/2010/main" val="17896491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3739328A-41EB-4DE9-A8A9-EA526E5900FA}"/>
              </a:ext>
            </a:extLst>
          </p:cNvPr>
          <p:cNvSpPr txBox="1"/>
          <p:nvPr/>
        </p:nvSpPr>
        <p:spPr>
          <a:xfrm>
            <a:off x="827684" y="1271902"/>
            <a:ext cx="1840119" cy="400110"/>
          </a:xfrm>
          <a:prstGeom prst="rect">
            <a:avLst/>
          </a:prstGeom>
          <a:noFill/>
        </p:spPr>
        <p:txBody>
          <a:bodyPr wrap="none" rtlCol="0">
            <a:spAutoFit/>
          </a:bodyPr>
          <a:lstStyle/>
          <a:p>
            <a:r>
              <a:rPr lang="es-CL" sz="2000" dirty="0" smtClean="0"/>
              <a:t>Colaboraciones </a:t>
            </a:r>
            <a:endParaRPr lang="es-CL" sz="2000" dirty="0"/>
          </a:p>
        </p:txBody>
      </p:sp>
      <p:sp>
        <p:nvSpPr>
          <p:cNvPr id="9" name="Título 1">
            <a:extLst>
              <a:ext uri="{FF2B5EF4-FFF2-40B4-BE49-F238E27FC236}">
                <a16:creationId xmlns:a16="http://schemas.microsoft.com/office/drawing/2014/main" id="{ABA92504-67A5-4778-B67B-CCDC7A1E65F6}"/>
              </a:ext>
            </a:extLst>
          </p:cNvPr>
          <p:cNvSpPr txBox="1">
            <a:spLocks/>
          </p:cNvSpPr>
          <p:nvPr/>
        </p:nvSpPr>
        <p:spPr>
          <a:xfrm>
            <a:off x="827684" y="740783"/>
            <a:ext cx="10515600" cy="6463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2000" dirty="0">
                <a:latin typeface="+mn-lt"/>
                <a:ea typeface="Calibri" panose="020F0502020204030204" pitchFamily="34" charset="0"/>
                <a:cs typeface="Times New Roman" panose="02020603050405020304" pitchFamily="18" charset="0"/>
              </a:rPr>
              <a:t>4.- Realizar divulgación y difusión de los resultados obtenidos por el programa de monitoreo.</a:t>
            </a:r>
            <a:br>
              <a:rPr lang="es-CL" sz="2000" dirty="0">
                <a:latin typeface="+mn-lt"/>
                <a:ea typeface="Calibri" panose="020F0502020204030204" pitchFamily="34" charset="0"/>
                <a:cs typeface="Times New Roman" panose="02020603050405020304" pitchFamily="18" charset="0"/>
              </a:rPr>
            </a:br>
            <a:endParaRPr lang="es-CL" sz="2000" dirty="0">
              <a:latin typeface="+mn-lt"/>
              <a:ea typeface="Calibri" panose="020F0502020204030204" pitchFamily="34" charset="0"/>
              <a:cs typeface="Times New Roman" panose="02020603050405020304" pitchFamily="18" charset="0"/>
            </a:endParaRPr>
          </a:p>
        </p:txBody>
      </p:sp>
      <p:sp>
        <p:nvSpPr>
          <p:cNvPr id="10" name="CuadroTexto 9">
            <a:extLst>
              <a:ext uri="{FF2B5EF4-FFF2-40B4-BE49-F238E27FC236}">
                <a16:creationId xmlns:a16="http://schemas.microsoft.com/office/drawing/2014/main" id="{C89950A7-23E2-4E8A-BD39-D7DE23EEE1E8}"/>
              </a:ext>
            </a:extLst>
          </p:cNvPr>
          <p:cNvSpPr txBox="1"/>
          <p:nvPr/>
        </p:nvSpPr>
        <p:spPr>
          <a:xfrm>
            <a:off x="10502477" y="9609"/>
            <a:ext cx="1151149" cy="646331"/>
          </a:xfrm>
          <a:prstGeom prst="rect">
            <a:avLst/>
          </a:prstGeom>
          <a:noFill/>
        </p:spPr>
        <p:txBody>
          <a:bodyPr wrap="none" rtlCol="0">
            <a:spAutoFit/>
          </a:bodyPr>
          <a:lstStyle/>
          <a:p>
            <a:r>
              <a:rPr lang="es-CL" dirty="0" smtClean="0">
                <a:solidFill>
                  <a:schemeClr val="bg1"/>
                </a:solidFill>
              </a:rPr>
              <a:t>Objetivo 4</a:t>
            </a:r>
            <a:endParaRPr lang="es-CL" dirty="0">
              <a:solidFill>
                <a:schemeClr val="bg1"/>
              </a:solidFill>
            </a:endParaRPr>
          </a:p>
          <a:p>
            <a:endParaRPr lang="es-CL" dirty="0">
              <a:solidFill>
                <a:schemeClr val="bg1"/>
              </a:solidFill>
            </a:endParaRPr>
          </a:p>
        </p:txBody>
      </p:sp>
      <p:pic>
        <p:nvPicPr>
          <p:cNvPr id="12" name="Imagen 11">
            <a:extLst>
              <a:ext uri="{FF2B5EF4-FFF2-40B4-BE49-F238E27FC236}">
                <a16:creationId xmlns:a16="http://schemas.microsoft.com/office/drawing/2014/main" id="{BD741B70-0B6D-44C5-83A0-CB3966EF828F}"/>
              </a:ext>
            </a:extLst>
          </p:cNvPr>
          <p:cNvPicPr>
            <a:picLocks noChangeAspect="1"/>
          </p:cNvPicPr>
          <p:nvPr/>
        </p:nvPicPr>
        <p:blipFill rotWithShape="1">
          <a:blip r:embed="rId3">
            <a:extLst>
              <a:ext uri="{28A0092B-C50C-407E-A947-70E740481C1C}">
                <a14:useLocalDpi xmlns:a14="http://schemas.microsoft.com/office/drawing/2010/main" val="0"/>
              </a:ext>
            </a:extLst>
          </a:blip>
          <a:srcRect l="25227" t="14546" r="42318" b="7636"/>
          <a:stretch/>
        </p:blipFill>
        <p:spPr>
          <a:xfrm>
            <a:off x="8986418" y="1312446"/>
            <a:ext cx="3027616" cy="4650208"/>
          </a:xfrm>
          <a:prstGeom prst="rect">
            <a:avLst/>
          </a:prstGeom>
        </p:spPr>
      </p:pic>
      <p:pic>
        <p:nvPicPr>
          <p:cNvPr id="6" name="Picture 2" descr="https://www.aqua.cl/wp-content/uploads/2021/08/incar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053" y="2046758"/>
            <a:ext cx="3877898" cy="256588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35552" y="4742481"/>
            <a:ext cx="3990399" cy="1323439"/>
          </a:xfrm>
          <a:prstGeom prst="rect">
            <a:avLst/>
          </a:prstGeom>
        </p:spPr>
        <p:txBody>
          <a:bodyPr wrap="square">
            <a:spAutoFit/>
          </a:bodyPr>
          <a:lstStyle/>
          <a:p>
            <a:pPr algn="just"/>
            <a:r>
              <a:rPr lang="es-ES" sz="1600" dirty="0"/>
              <a:t>Un equipo de expertos liderado por el Investigador de la </a:t>
            </a:r>
            <a:r>
              <a:rPr lang="es-ES" sz="1600" dirty="0" err="1"/>
              <a:t>UACh</a:t>
            </a:r>
            <a:r>
              <a:rPr lang="es-ES" sz="1600" dirty="0"/>
              <a:t> y del Centro </a:t>
            </a:r>
            <a:r>
              <a:rPr lang="es-ES" sz="1600" dirty="0" err="1"/>
              <a:t>Incar</a:t>
            </a:r>
            <a:r>
              <a:rPr lang="es-ES" sz="1600" dirty="0"/>
              <a:t>, Dr. Carlos </a:t>
            </a:r>
            <a:r>
              <a:rPr lang="es-ES" sz="1600" dirty="0" err="1"/>
              <a:t>Molinet</a:t>
            </a:r>
            <a:r>
              <a:rPr lang="es-ES" sz="1600" dirty="0"/>
              <a:t>, desarrolló una propuesta metodológica para el monitoreo de los bancos naturales de mejillones.</a:t>
            </a:r>
          </a:p>
        </p:txBody>
      </p:sp>
      <p:sp>
        <p:nvSpPr>
          <p:cNvPr id="4" name="Rectángulo 3"/>
          <p:cNvSpPr/>
          <p:nvPr/>
        </p:nvSpPr>
        <p:spPr>
          <a:xfrm>
            <a:off x="5144676" y="4106296"/>
            <a:ext cx="3732586" cy="830997"/>
          </a:xfrm>
          <a:prstGeom prst="rect">
            <a:avLst/>
          </a:prstGeom>
        </p:spPr>
        <p:txBody>
          <a:bodyPr wrap="square">
            <a:spAutoFit/>
          </a:bodyPr>
          <a:lstStyle/>
          <a:p>
            <a:pPr algn="just"/>
            <a:r>
              <a:rPr lang="es-ES" sz="1600" dirty="0"/>
              <a:t>IFOP inaugura muestra científica interactiva en la comuna de Castro</a:t>
            </a:r>
          </a:p>
          <a:p>
            <a:pPr algn="just"/>
            <a:r>
              <a:rPr lang="es-ES" sz="1600" dirty="0"/>
              <a:t>Marea Roja y sus implicancias</a:t>
            </a:r>
          </a:p>
        </p:txBody>
      </p:sp>
      <p:pic>
        <p:nvPicPr>
          <p:cNvPr id="5" name="Imagen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270143" y="1429535"/>
            <a:ext cx="2506970" cy="2624193"/>
          </a:xfrm>
          <a:prstGeom prst="rect">
            <a:avLst/>
          </a:prstGeom>
        </p:spPr>
      </p:pic>
    </p:spTree>
    <p:extLst>
      <p:ext uri="{BB962C8B-B14F-4D97-AF65-F5344CB8AC3E}">
        <p14:creationId xmlns:p14="http://schemas.microsoft.com/office/powerpoint/2010/main" val="11135870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8E7C1C-F583-4735-A5E8-6E6AAC393E48}"/>
              </a:ext>
            </a:extLst>
          </p:cNvPr>
          <p:cNvSpPr txBox="1"/>
          <p:nvPr/>
        </p:nvSpPr>
        <p:spPr>
          <a:xfrm>
            <a:off x="11911524" y="6633196"/>
            <a:ext cx="256802" cy="261610"/>
          </a:xfrm>
          <a:prstGeom prst="rect">
            <a:avLst/>
          </a:prstGeom>
          <a:noFill/>
        </p:spPr>
        <p:txBody>
          <a:bodyPr wrap="none" rtlCol="0">
            <a:spAutoFit/>
          </a:bodyPr>
          <a:lstStyle/>
          <a:p>
            <a:r>
              <a:rPr lang="es-CL" sz="1100" b="1" dirty="0" smtClean="0">
                <a:solidFill>
                  <a:schemeClr val="bg1"/>
                </a:solidFill>
              </a:rPr>
              <a:t>7</a:t>
            </a:r>
            <a:endParaRPr lang="es-CL" sz="1100" b="1" dirty="0">
              <a:solidFill>
                <a:schemeClr val="bg1"/>
              </a:solidFill>
            </a:endParaRPr>
          </a:p>
        </p:txBody>
      </p:sp>
      <p:sp>
        <p:nvSpPr>
          <p:cNvPr id="5" name="10 Rectángulo"/>
          <p:cNvSpPr/>
          <p:nvPr/>
        </p:nvSpPr>
        <p:spPr>
          <a:xfrm>
            <a:off x="150829" y="2814974"/>
            <a:ext cx="4892512" cy="3970318"/>
          </a:xfrm>
          <a:prstGeom prst="rect">
            <a:avLst/>
          </a:prstGeom>
        </p:spPr>
        <p:txBody>
          <a:bodyPr wrap="square">
            <a:spAutoFit/>
          </a:bodyPr>
          <a:lstStyle/>
          <a:p>
            <a:pPr algn="just"/>
            <a:r>
              <a:rPr lang="es-CL" i="1" dirty="0" smtClean="0">
                <a:solidFill>
                  <a:srgbClr val="FF0000"/>
                </a:solidFill>
              </a:rPr>
              <a:t>Problemas de abastecimiento de semilla</a:t>
            </a:r>
          </a:p>
          <a:p>
            <a:pPr algn="just"/>
            <a:r>
              <a:rPr lang="es-CL" dirty="0" smtClean="0"/>
              <a:t>Tres  lugares tradicionales  para captar  semilla de </a:t>
            </a:r>
            <a:r>
              <a:rPr lang="es-CL" dirty="0" err="1" smtClean="0"/>
              <a:t>mitilidos</a:t>
            </a:r>
            <a:r>
              <a:rPr lang="es-CL" dirty="0" smtClean="0"/>
              <a:t> en la X región</a:t>
            </a:r>
          </a:p>
          <a:p>
            <a:pPr algn="just"/>
            <a:endParaRPr lang="es-CL" dirty="0" smtClean="0"/>
          </a:p>
          <a:p>
            <a:pPr algn="just"/>
            <a:r>
              <a:rPr lang="es-CL" b="1" dirty="0" smtClean="0"/>
              <a:t>Proyecto </a:t>
            </a:r>
          </a:p>
          <a:p>
            <a:pPr algn="just"/>
            <a:r>
              <a:rPr lang="es-CL" i="1" dirty="0" smtClean="0"/>
              <a:t>“Innovaciones en la tecnología de cultivo de </a:t>
            </a:r>
            <a:r>
              <a:rPr lang="es-CL" i="1" dirty="0" err="1" smtClean="0"/>
              <a:t>chorito</a:t>
            </a:r>
            <a:r>
              <a:rPr lang="es-CL" i="1" dirty="0" smtClean="0"/>
              <a:t> (</a:t>
            </a:r>
            <a:r>
              <a:rPr lang="es-CL" i="1" dirty="0" err="1" smtClean="0"/>
              <a:t>Mytilus</a:t>
            </a:r>
            <a:r>
              <a:rPr lang="es-CL" i="1" dirty="0" smtClean="0"/>
              <a:t> </a:t>
            </a:r>
            <a:r>
              <a:rPr lang="es-CL" i="1" dirty="0" err="1" smtClean="0"/>
              <a:t>chilensis</a:t>
            </a:r>
            <a:r>
              <a:rPr lang="es-CL" i="1" dirty="0" smtClean="0"/>
              <a:t>), tendientes a mejorar la calidad y rentabilidad de la actividad </a:t>
            </a:r>
            <a:r>
              <a:rPr lang="es-CL" i="1" dirty="0" err="1" smtClean="0"/>
              <a:t>mitilicola</a:t>
            </a:r>
            <a:r>
              <a:rPr lang="es-CL" i="1" dirty="0" smtClean="0"/>
              <a:t> en la X Región” (FDI)</a:t>
            </a:r>
          </a:p>
          <a:p>
            <a:pPr marL="285750" indent="-285750" algn="just">
              <a:buFontTx/>
              <a:buChar char="-"/>
            </a:pPr>
            <a:r>
              <a:rPr lang="es-CL" i="1" dirty="0" smtClean="0"/>
              <a:t>Evaluación de bancos, tipos de colectores, manejos en la siembra o encordado (densidad y tallas).</a:t>
            </a:r>
          </a:p>
          <a:p>
            <a:pPr marL="285750" indent="-285750" algn="just">
              <a:buFontTx/>
              <a:buChar char="-"/>
            </a:pPr>
            <a:r>
              <a:rPr lang="es-CL" i="1" dirty="0" smtClean="0"/>
              <a:t>Lugares nuevos de </a:t>
            </a:r>
            <a:r>
              <a:rPr lang="es-CL" i="1" dirty="0" err="1" smtClean="0"/>
              <a:t>captacion</a:t>
            </a:r>
            <a:r>
              <a:rPr lang="es-CL" i="1" dirty="0" smtClean="0"/>
              <a:t>;:</a:t>
            </a:r>
            <a:r>
              <a:rPr lang="es-CL" i="1" dirty="0" err="1" smtClean="0"/>
              <a:t>ilque,Cochamo</a:t>
            </a:r>
            <a:r>
              <a:rPr lang="es-CL" i="1" dirty="0" smtClean="0"/>
              <a:t>, </a:t>
            </a:r>
            <a:r>
              <a:rPr lang="es-CL" i="1" dirty="0" err="1" smtClean="0"/>
              <a:t>Hornopiren</a:t>
            </a:r>
            <a:r>
              <a:rPr lang="es-CL" i="1" dirty="0" smtClean="0"/>
              <a:t>, </a:t>
            </a:r>
            <a:r>
              <a:rPr lang="es-CL" i="1" dirty="0" err="1" smtClean="0"/>
              <a:t>Pichicolo</a:t>
            </a:r>
            <a:r>
              <a:rPr lang="es-CL" i="1" dirty="0" smtClean="0"/>
              <a:t> </a:t>
            </a:r>
            <a:r>
              <a:rPr lang="es-CL" i="1" dirty="0" err="1"/>
              <a:t>R</a:t>
            </a:r>
            <a:r>
              <a:rPr lang="es-CL" i="1" dirty="0" err="1" smtClean="0"/>
              <a:t>aul</a:t>
            </a:r>
            <a:r>
              <a:rPr lang="es-CL" i="1" dirty="0" smtClean="0"/>
              <a:t> </a:t>
            </a:r>
            <a:r>
              <a:rPr lang="es-CL" i="1" dirty="0" err="1" smtClean="0"/>
              <a:t>Marin</a:t>
            </a:r>
            <a:r>
              <a:rPr lang="es-CL" i="1" dirty="0" smtClean="0"/>
              <a:t> Balmaceda.</a:t>
            </a:r>
            <a:endParaRPr lang="es-CL" i="1" dirty="0"/>
          </a:p>
        </p:txBody>
      </p:sp>
      <p:pic>
        <p:nvPicPr>
          <p:cNvPr id="6" name="Picture 3"/>
          <p:cNvPicPr>
            <a:picLocks noChangeAspect="1" noChangeArrowheads="1"/>
          </p:cNvPicPr>
          <p:nvPr/>
        </p:nvPicPr>
        <p:blipFill>
          <a:blip r:embed="rId3"/>
          <a:srcRect/>
          <a:stretch>
            <a:fillRect/>
          </a:stretch>
        </p:blipFill>
        <p:spPr bwMode="auto">
          <a:xfrm>
            <a:off x="5618966" y="1348342"/>
            <a:ext cx="2686455" cy="4119226"/>
          </a:xfrm>
          <a:prstGeom prst="rect">
            <a:avLst/>
          </a:prstGeom>
          <a:noFill/>
          <a:ln w="9525">
            <a:noFill/>
            <a:miter lim="800000"/>
            <a:headEnd/>
            <a:tailEnd/>
          </a:ln>
          <a:effectLst/>
        </p:spPr>
      </p:pic>
      <p:sp>
        <p:nvSpPr>
          <p:cNvPr id="7" name="18 Elipse"/>
          <p:cNvSpPr/>
          <p:nvPr/>
        </p:nvSpPr>
        <p:spPr>
          <a:xfrm>
            <a:off x="7034139" y="2890474"/>
            <a:ext cx="190959" cy="17627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L"/>
          </a:p>
        </p:txBody>
      </p:sp>
      <p:sp>
        <p:nvSpPr>
          <p:cNvPr id="8" name="19 Elipse"/>
          <p:cNvSpPr/>
          <p:nvPr/>
        </p:nvSpPr>
        <p:spPr>
          <a:xfrm>
            <a:off x="7345639" y="4011679"/>
            <a:ext cx="190959" cy="17627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L"/>
          </a:p>
        </p:txBody>
      </p:sp>
      <p:sp>
        <p:nvSpPr>
          <p:cNvPr id="9" name="20 Elipse"/>
          <p:cNvSpPr/>
          <p:nvPr/>
        </p:nvSpPr>
        <p:spPr>
          <a:xfrm>
            <a:off x="7129618" y="4278776"/>
            <a:ext cx="190959" cy="17627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L"/>
          </a:p>
        </p:txBody>
      </p:sp>
      <p:sp>
        <p:nvSpPr>
          <p:cNvPr id="10" name="22 Rectángulo"/>
          <p:cNvSpPr/>
          <p:nvPr/>
        </p:nvSpPr>
        <p:spPr>
          <a:xfrm>
            <a:off x="381919" y="968562"/>
            <a:ext cx="8637224" cy="369332"/>
          </a:xfrm>
          <a:prstGeom prst="rect">
            <a:avLst/>
          </a:prstGeom>
        </p:spPr>
        <p:txBody>
          <a:bodyPr wrap="square">
            <a:spAutoFit/>
          </a:bodyPr>
          <a:lstStyle/>
          <a:p>
            <a:r>
              <a:rPr lang="es-CL" b="1" i="1" dirty="0" smtClean="0"/>
              <a:t>IFOP  y su vinculación con la industria de la mitilicultura </a:t>
            </a:r>
            <a:endParaRPr lang="es-CL" b="1" i="1" dirty="0"/>
          </a:p>
        </p:txBody>
      </p:sp>
      <p:sp>
        <p:nvSpPr>
          <p:cNvPr id="11" name="23 Rectángulo"/>
          <p:cNvSpPr/>
          <p:nvPr/>
        </p:nvSpPr>
        <p:spPr>
          <a:xfrm>
            <a:off x="6955720" y="2506496"/>
            <a:ext cx="1109032" cy="461665"/>
          </a:xfrm>
          <a:prstGeom prst="rect">
            <a:avLst/>
          </a:prstGeom>
        </p:spPr>
        <p:txBody>
          <a:bodyPr wrap="square">
            <a:spAutoFit/>
          </a:bodyPr>
          <a:lstStyle/>
          <a:p>
            <a:r>
              <a:rPr lang="es-CL" sz="1200" dirty="0" err="1" smtClean="0"/>
              <a:t>Putemun</a:t>
            </a:r>
            <a:r>
              <a:rPr lang="es-CL" sz="1200" dirty="0" smtClean="0"/>
              <a:t> (IFOP)</a:t>
            </a:r>
          </a:p>
        </p:txBody>
      </p:sp>
      <p:sp>
        <p:nvSpPr>
          <p:cNvPr id="12" name="25 Rectángulo"/>
          <p:cNvSpPr/>
          <p:nvPr/>
        </p:nvSpPr>
        <p:spPr>
          <a:xfrm>
            <a:off x="7034139" y="4429776"/>
            <a:ext cx="1143070" cy="276999"/>
          </a:xfrm>
          <a:prstGeom prst="rect">
            <a:avLst/>
          </a:prstGeom>
        </p:spPr>
        <p:txBody>
          <a:bodyPr wrap="none">
            <a:spAutoFit/>
          </a:bodyPr>
          <a:lstStyle/>
          <a:p>
            <a:r>
              <a:rPr lang="es-CL" sz="1200" dirty="0" smtClean="0"/>
              <a:t>Yaldad (</a:t>
            </a:r>
            <a:r>
              <a:rPr lang="es-CL" sz="1200" dirty="0" err="1" smtClean="0"/>
              <a:t>U.ACh</a:t>
            </a:r>
            <a:r>
              <a:rPr lang="es-CL" sz="1200" dirty="0" smtClean="0"/>
              <a:t> )</a:t>
            </a:r>
          </a:p>
        </p:txBody>
      </p:sp>
      <p:sp>
        <p:nvSpPr>
          <p:cNvPr id="13" name="26 Rectángulo"/>
          <p:cNvSpPr/>
          <p:nvPr/>
        </p:nvSpPr>
        <p:spPr>
          <a:xfrm>
            <a:off x="7034139" y="3806663"/>
            <a:ext cx="910699" cy="461665"/>
          </a:xfrm>
          <a:prstGeom prst="rect">
            <a:avLst/>
          </a:prstGeom>
        </p:spPr>
        <p:txBody>
          <a:bodyPr wrap="none">
            <a:spAutoFit/>
          </a:bodyPr>
          <a:lstStyle/>
          <a:p>
            <a:r>
              <a:rPr lang="es-CL" sz="1200" dirty="0" err="1" smtClean="0"/>
              <a:t>Curanue</a:t>
            </a:r>
            <a:endParaRPr lang="es-CL" sz="1200" dirty="0" smtClean="0"/>
          </a:p>
          <a:p>
            <a:r>
              <a:rPr lang="es-CL" sz="1200" dirty="0" smtClean="0"/>
              <a:t> (Particular)</a:t>
            </a:r>
          </a:p>
        </p:txBody>
      </p:sp>
      <p:sp>
        <p:nvSpPr>
          <p:cNvPr id="16" name="Rectángulo 15"/>
          <p:cNvSpPr/>
          <p:nvPr/>
        </p:nvSpPr>
        <p:spPr>
          <a:xfrm>
            <a:off x="2465021" y="1970685"/>
            <a:ext cx="108000" cy="540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CuadroTexto 19"/>
          <p:cNvSpPr txBox="1"/>
          <p:nvPr/>
        </p:nvSpPr>
        <p:spPr>
          <a:xfrm>
            <a:off x="2033953" y="1717545"/>
            <a:ext cx="970137" cy="307777"/>
          </a:xfrm>
          <a:prstGeom prst="rect">
            <a:avLst/>
          </a:prstGeom>
          <a:noFill/>
        </p:spPr>
        <p:txBody>
          <a:bodyPr wrap="none" rtlCol="0">
            <a:spAutoFit/>
          </a:bodyPr>
          <a:lstStyle/>
          <a:p>
            <a:r>
              <a:rPr lang="es-CL" sz="1400" dirty="0" smtClean="0"/>
              <a:t>1999-2000</a:t>
            </a:r>
            <a:endParaRPr lang="es-CL" sz="1400" dirty="0"/>
          </a:p>
        </p:txBody>
      </p:sp>
      <p:sp>
        <p:nvSpPr>
          <p:cNvPr id="26" name="CuadroTexto 25"/>
          <p:cNvSpPr txBox="1"/>
          <p:nvPr/>
        </p:nvSpPr>
        <p:spPr>
          <a:xfrm>
            <a:off x="2025104" y="2507197"/>
            <a:ext cx="987835" cy="307777"/>
          </a:xfrm>
          <a:prstGeom prst="rect">
            <a:avLst/>
          </a:prstGeom>
          <a:noFill/>
        </p:spPr>
        <p:txBody>
          <a:bodyPr wrap="none" rtlCol="0">
            <a:spAutoFit/>
          </a:bodyPr>
          <a:lstStyle/>
          <a:p>
            <a:r>
              <a:rPr lang="es-CL" sz="1400" dirty="0" smtClean="0"/>
              <a:t>35.000 Ton</a:t>
            </a:r>
            <a:endParaRPr lang="es-CL" sz="1400" dirty="0"/>
          </a:p>
        </p:txBody>
      </p:sp>
      <p:cxnSp>
        <p:nvCxnSpPr>
          <p:cNvPr id="29" name="Conector recto de flecha 28"/>
          <p:cNvCxnSpPr/>
          <p:nvPr/>
        </p:nvCxnSpPr>
        <p:spPr>
          <a:xfrm>
            <a:off x="2545031" y="1348342"/>
            <a:ext cx="0" cy="36920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4"/>
          <p:cNvPicPr>
            <a:picLocks noChangeAspect="1" noChangeArrowheads="1"/>
          </p:cNvPicPr>
          <p:nvPr/>
        </p:nvPicPr>
        <p:blipFill>
          <a:blip r:embed="rId4"/>
          <a:srcRect/>
          <a:stretch>
            <a:fillRect/>
          </a:stretch>
        </p:blipFill>
        <p:spPr bwMode="auto">
          <a:xfrm>
            <a:off x="8640271" y="1306569"/>
            <a:ext cx="2898269" cy="4202771"/>
          </a:xfrm>
          <a:prstGeom prst="rect">
            <a:avLst/>
          </a:prstGeom>
          <a:noFill/>
          <a:ln w="9525">
            <a:noFill/>
            <a:miter lim="800000"/>
            <a:headEnd/>
            <a:tailEnd/>
          </a:ln>
        </p:spPr>
      </p:pic>
      <p:sp>
        <p:nvSpPr>
          <p:cNvPr id="2" name="Elipse 1"/>
          <p:cNvSpPr/>
          <p:nvPr/>
        </p:nvSpPr>
        <p:spPr>
          <a:xfrm>
            <a:off x="10378912" y="1950149"/>
            <a:ext cx="235670" cy="1503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Elipse 31"/>
          <p:cNvSpPr/>
          <p:nvPr/>
        </p:nvSpPr>
        <p:spPr>
          <a:xfrm>
            <a:off x="11233531" y="1717545"/>
            <a:ext cx="235670" cy="1503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Elipse 32"/>
          <p:cNvSpPr/>
          <p:nvPr/>
        </p:nvSpPr>
        <p:spPr>
          <a:xfrm>
            <a:off x="10793613" y="2457680"/>
            <a:ext cx="235670" cy="1503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4" name="Elipse 33"/>
          <p:cNvSpPr/>
          <p:nvPr/>
        </p:nvSpPr>
        <p:spPr>
          <a:xfrm>
            <a:off x="10997861" y="2585912"/>
            <a:ext cx="235670" cy="1503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5" name="Elipse 34"/>
          <p:cNvSpPr/>
          <p:nvPr/>
        </p:nvSpPr>
        <p:spPr>
          <a:xfrm>
            <a:off x="10396609" y="5166261"/>
            <a:ext cx="235670" cy="1503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6" name="Elipse 35"/>
          <p:cNvSpPr/>
          <p:nvPr/>
        </p:nvSpPr>
        <p:spPr>
          <a:xfrm>
            <a:off x="9568620" y="3257608"/>
            <a:ext cx="235670" cy="15034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rgbClr val="00B050"/>
              </a:solidFill>
            </a:endParaRPr>
          </a:p>
        </p:txBody>
      </p:sp>
      <p:sp>
        <p:nvSpPr>
          <p:cNvPr id="37" name="Elipse 36"/>
          <p:cNvSpPr/>
          <p:nvPr/>
        </p:nvSpPr>
        <p:spPr>
          <a:xfrm>
            <a:off x="9720594" y="4187949"/>
            <a:ext cx="235670" cy="15034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rgbClr val="00B050"/>
              </a:solidFill>
            </a:endParaRPr>
          </a:p>
        </p:txBody>
      </p:sp>
      <p:sp>
        <p:nvSpPr>
          <p:cNvPr id="38" name="Elipse 37"/>
          <p:cNvSpPr/>
          <p:nvPr/>
        </p:nvSpPr>
        <p:spPr>
          <a:xfrm>
            <a:off x="9602759" y="4484821"/>
            <a:ext cx="235670" cy="15034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rgbClr val="00B050"/>
              </a:solidFill>
            </a:endParaRPr>
          </a:p>
        </p:txBody>
      </p:sp>
    </p:spTree>
    <p:extLst>
      <p:ext uri="{BB962C8B-B14F-4D97-AF65-F5344CB8AC3E}">
        <p14:creationId xmlns:p14="http://schemas.microsoft.com/office/powerpoint/2010/main" val="37319706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63080" y="1030941"/>
            <a:ext cx="3323874" cy="3697178"/>
          </a:xfrm>
          <a:prstGeom prst="rect">
            <a:avLst/>
          </a:prstGeom>
        </p:spPr>
      </p:pic>
      <p:sp>
        <p:nvSpPr>
          <p:cNvPr id="3" name="CuadroTexto 2"/>
          <p:cNvSpPr txBox="1"/>
          <p:nvPr/>
        </p:nvSpPr>
        <p:spPr>
          <a:xfrm>
            <a:off x="3579541" y="791735"/>
            <a:ext cx="8419171" cy="5509200"/>
          </a:xfrm>
          <a:prstGeom prst="rect">
            <a:avLst/>
          </a:prstGeom>
          <a:noFill/>
        </p:spPr>
        <p:txBody>
          <a:bodyPr wrap="square" rtlCol="0">
            <a:spAutoFit/>
          </a:bodyPr>
          <a:lstStyle/>
          <a:p>
            <a:r>
              <a:rPr lang="es-ES" sz="1600" dirty="0" smtClean="0"/>
              <a:t>Análisis </a:t>
            </a:r>
            <a:r>
              <a:rPr lang="es-ES" sz="1600" dirty="0"/>
              <a:t>de las preguntas de “sustentabilidad de la semilla”, generadas por los miembros del comité. </a:t>
            </a:r>
            <a:r>
              <a:rPr lang="es-ES" sz="1600" dirty="0" smtClean="0"/>
              <a:t>(David </a:t>
            </a:r>
            <a:r>
              <a:rPr lang="es-ES" sz="1600" dirty="0" err="1" smtClean="0"/>
              <a:t>Opazo</a:t>
            </a:r>
            <a:r>
              <a:rPr lang="es-ES" sz="1600" dirty="0" smtClean="0"/>
              <a:t>, IFOP)</a:t>
            </a:r>
          </a:p>
          <a:p>
            <a:endParaRPr lang="es-ES" sz="1600" dirty="0" smtClean="0"/>
          </a:p>
          <a:p>
            <a:r>
              <a:rPr lang="es-ES" sz="1600" dirty="0"/>
              <a:t>Evaluación del estado actual de las </a:t>
            </a:r>
            <a:r>
              <a:rPr lang="es-ES" sz="1600" dirty="0" err="1"/>
              <a:t>concetraciones</a:t>
            </a:r>
            <a:r>
              <a:rPr lang="es-ES" sz="1600" dirty="0"/>
              <a:t> larvales de </a:t>
            </a:r>
            <a:r>
              <a:rPr lang="es-ES" sz="1600" dirty="0" err="1"/>
              <a:t>mitilidos</a:t>
            </a:r>
            <a:r>
              <a:rPr lang="es-ES" sz="1600" dirty="0"/>
              <a:t> en el estuario (David </a:t>
            </a:r>
            <a:r>
              <a:rPr lang="es-ES" sz="1600" dirty="0" err="1"/>
              <a:t>Opazo</a:t>
            </a:r>
            <a:r>
              <a:rPr lang="es-ES" sz="1600" dirty="0"/>
              <a:t>, </a:t>
            </a:r>
            <a:r>
              <a:rPr lang="es-ES" sz="1600" dirty="0" smtClean="0"/>
              <a:t>IFOP</a:t>
            </a:r>
            <a:r>
              <a:rPr lang="es-ES" sz="1600" dirty="0"/>
              <a:t>)</a:t>
            </a:r>
            <a:endParaRPr lang="es-ES" sz="1600" dirty="0" smtClean="0"/>
          </a:p>
          <a:p>
            <a:endParaRPr lang="es-ES" sz="1600" dirty="0"/>
          </a:p>
          <a:p>
            <a:r>
              <a:rPr lang="es-ES" sz="1600" dirty="0"/>
              <a:t>Evaluación del estado actual de las captaciones de semilla en el Estuario de </a:t>
            </a:r>
            <a:r>
              <a:rPr lang="es-ES" sz="1600" dirty="0" err="1"/>
              <a:t>Reloncaví</a:t>
            </a:r>
            <a:r>
              <a:rPr lang="es-ES" sz="1600" dirty="0"/>
              <a:t> y Bahía de Castro (Marina Oyarzun, IFOP)</a:t>
            </a:r>
          </a:p>
          <a:p>
            <a:endParaRPr lang="es-ES" sz="1600" dirty="0"/>
          </a:p>
          <a:p>
            <a:r>
              <a:rPr lang="es-ES" sz="1600" dirty="0" smtClean="0"/>
              <a:t>Comentario </a:t>
            </a:r>
            <a:r>
              <a:rPr lang="es-ES" sz="1600" dirty="0"/>
              <a:t>sobre análisis de macro algas en cuelgas de captación (Macarena Herrera -IFOP)</a:t>
            </a:r>
          </a:p>
          <a:p>
            <a:endParaRPr lang="es-ES" sz="1600" dirty="0" smtClean="0"/>
          </a:p>
          <a:p>
            <a:r>
              <a:rPr lang="es-ES" sz="1600" dirty="0"/>
              <a:t>Revisión actualizada del estado de abundancia larval en zonas críticas para la captación </a:t>
            </a:r>
            <a:r>
              <a:rPr lang="es-ES" sz="1600" dirty="0" smtClean="0"/>
              <a:t>(Cristina Stuardo, IFOP</a:t>
            </a:r>
            <a:r>
              <a:rPr lang="es-ES" sz="1600" dirty="0"/>
              <a:t>) </a:t>
            </a:r>
            <a:endParaRPr lang="es-ES" sz="1600" dirty="0" smtClean="0"/>
          </a:p>
          <a:p>
            <a:endParaRPr lang="es-ES" sz="1600" dirty="0"/>
          </a:p>
          <a:p>
            <a:r>
              <a:rPr lang="es-ES" sz="1600" dirty="0"/>
              <a:t>Estado de captación en Yates (Estuario </a:t>
            </a:r>
            <a:r>
              <a:rPr lang="es-ES" sz="1600" dirty="0" err="1"/>
              <a:t>Reloncaví</a:t>
            </a:r>
            <a:r>
              <a:rPr lang="es-ES" sz="1600" dirty="0"/>
              <a:t>) y Estero Castro, Temporada 2020-2021 (Cristina </a:t>
            </a:r>
            <a:r>
              <a:rPr lang="es-ES" sz="1600" dirty="0" smtClean="0"/>
              <a:t>Stuardo, IFOP)</a:t>
            </a:r>
          </a:p>
          <a:p>
            <a:endParaRPr lang="es-ES" sz="1600" dirty="0"/>
          </a:p>
          <a:p>
            <a:r>
              <a:rPr lang="es-ES" sz="1600" dirty="0" smtClean="0"/>
              <a:t>Formación </a:t>
            </a:r>
            <a:r>
              <a:rPr lang="es-ES" sz="1600" dirty="0"/>
              <a:t>de bancos emergentes de choritos bajo centros de engorda y sus efectos positivos sobre los ecosistema marino, potenciales beneficios para la </a:t>
            </a:r>
            <a:r>
              <a:rPr lang="es-ES" sz="1600" dirty="0" err="1" smtClean="0"/>
              <a:t>Mitilicultura</a:t>
            </a:r>
            <a:r>
              <a:rPr lang="es-ES" sz="1600" dirty="0" smtClean="0"/>
              <a:t> </a:t>
            </a:r>
            <a:r>
              <a:rPr lang="es-ES" sz="1600" dirty="0"/>
              <a:t>(Luis </a:t>
            </a:r>
            <a:r>
              <a:rPr lang="es-ES" sz="1600" dirty="0" err="1"/>
              <a:t>Henriquez</a:t>
            </a:r>
            <a:r>
              <a:rPr lang="es-ES" sz="1600" dirty="0"/>
              <a:t>, IFOP)</a:t>
            </a:r>
          </a:p>
          <a:p>
            <a:endParaRPr lang="es-ES" sz="1600" dirty="0"/>
          </a:p>
          <a:p>
            <a:r>
              <a:rPr lang="es-ES" sz="1600" dirty="0"/>
              <a:t>Estado de situación de las FAN en la Región de Lagos </a:t>
            </a:r>
            <a:r>
              <a:rPr lang="es-ES" sz="1600" dirty="0" smtClean="0"/>
              <a:t>(Oscar Espinoza, IFOP</a:t>
            </a:r>
            <a:r>
              <a:rPr lang="es-ES" sz="1600" dirty="0"/>
              <a:t>)</a:t>
            </a:r>
          </a:p>
          <a:p>
            <a:endParaRPr lang="es-CL" sz="1600" dirty="0"/>
          </a:p>
        </p:txBody>
      </p:sp>
    </p:spTree>
    <p:extLst>
      <p:ext uri="{BB962C8B-B14F-4D97-AF65-F5344CB8AC3E}">
        <p14:creationId xmlns:p14="http://schemas.microsoft.com/office/powerpoint/2010/main" val="7990028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FA2117B-3DA5-444D-B623-8DA428EA7AE0}"/>
              </a:ext>
            </a:extLst>
          </p:cNvPr>
          <p:cNvSpPr txBox="1"/>
          <p:nvPr/>
        </p:nvSpPr>
        <p:spPr>
          <a:xfrm>
            <a:off x="103734" y="3073139"/>
            <a:ext cx="5615663" cy="830997"/>
          </a:xfrm>
          <a:prstGeom prst="rect">
            <a:avLst/>
          </a:prstGeom>
          <a:noFill/>
        </p:spPr>
        <p:txBody>
          <a:bodyPr wrap="square" rtlCol="0">
            <a:spAutoFit/>
          </a:bodyPr>
          <a:lstStyle/>
          <a:p>
            <a:pPr algn="just"/>
            <a:r>
              <a:rPr lang="es-419" sz="1600" dirty="0" smtClean="0"/>
              <a:t>Taller </a:t>
            </a:r>
            <a:r>
              <a:rPr lang="es-419" sz="1600" dirty="0"/>
              <a:t>para el mejoramiento de las competencias de mitilicultores de pequeña escala de Magallanes. Organizado por la Directora Zonal de Pesca y Acuicultura de Magallanes,  Sra. Paulina Barraza</a:t>
            </a:r>
            <a:endParaRPr lang="es-CL" sz="1600"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60" y="851317"/>
            <a:ext cx="5640572" cy="2221822"/>
          </a:xfrm>
          <a:prstGeom prst="rect">
            <a:avLst/>
          </a:prstGeom>
        </p:spPr>
      </p:pic>
      <p:sp>
        <p:nvSpPr>
          <p:cNvPr id="2" name="Rectángulo 1"/>
          <p:cNvSpPr/>
          <p:nvPr/>
        </p:nvSpPr>
        <p:spPr>
          <a:xfrm>
            <a:off x="5943600" y="851316"/>
            <a:ext cx="237566" cy="369332"/>
          </a:xfrm>
          <a:prstGeom prst="rect">
            <a:avLst/>
          </a:prstGeom>
        </p:spPr>
        <p:txBody>
          <a:bodyPr wrap="none">
            <a:spAutoFit/>
          </a:bodyPr>
          <a:lstStyle/>
          <a:p>
            <a:r>
              <a:rPr lang="es-ES" b="1" dirty="0">
                <a:solidFill>
                  <a:srgbClr val="FF0000"/>
                </a:solidFill>
                <a:latin typeface="Calibri" panose="020F0502020204030204" pitchFamily="34" charset="0"/>
              </a:rPr>
              <a:t> </a:t>
            </a:r>
            <a:endParaRPr lang="es-CL" b="1" dirty="0">
              <a:solidFill>
                <a:srgbClr val="FF0000"/>
              </a:solidFill>
            </a:endParaRP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2074" y="3979551"/>
            <a:ext cx="2143125" cy="1836788"/>
          </a:xfrm>
          <a:prstGeom prst="rect">
            <a:avLst/>
          </a:prstGeom>
        </p:spPr>
      </p:pic>
      <p:sp>
        <p:nvSpPr>
          <p:cNvPr id="6" name="Rectángulo 5"/>
          <p:cNvSpPr/>
          <p:nvPr/>
        </p:nvSpPr>
        <p:spPr>
          <a:xfrm>
            <a:off x="92411" y="5816339"/>
            <a:ext cx="6096000" cy="830997"/>
          </a:xfrm>
          <a:prstGeom prst="rect">
            <a:avLst/>
          </a:prstGeom>
        </p:spPr>
        <p:txBody>
          <a:bodyPr>
            <a:spAutoFit/>
          </a:bodyPr>
          <a:lstStyle/>
          <a:p>
            <a:pPr algn="just"/>
            <a:r>
              <a:rPr lang="es-419" sz="1600" dirty="0" smtClean="0"/>
              <a:t>Reuniones técnicas con la </a:t>
            </a:r>
            <a:r>
              <a:rPr lang="es-419" sz="1600" dirty="0" err="1" smtClean="0"/>
              <a:t>Subpesca</a:t>
            </a:r>
            <a:r>
              <a:rPr lang="es-419" sz="1600" dirty="0" smtClean="0"/>
              <a:t>.(Paulina y Alejandro) en donde se analizan y discuten los resultados de cada objetivo del programa en las distintas temporadas, con el fin de realizar mejoras del mismo.</a:t>
            </a:r>
            <a:endParaRPr lang="es-CL" sz="1600" dirty="0"/>
          </a:p>
        </p:txBody>
      </p:sp>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9695" y="3385018"/>
            <a:ext cx="2495550" cy="2226116"/>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8674" y="1527938"/>
            <a:ext cx="2541138" cy="2226116"/>
          </a:xfrm>
          <a:prstGeom prst="rect">
            <a:avLst/>
          </a:prstGeom>
        </p:spPr>
      </p:pic>
    </p:spTree>
    <p:extLst>
      <p:ext uri="{BB962C8B-B14F-4D97-AF65-F5344CB8AC3E}">
        <p14:creationId xmlns:p14="http://schemas.microsoft.com/office/powerpoint/2010/main" val="9359278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185746" y="9054335"/>
            <a:ext cx="6096000" cy="373564"/>
          </a:xfrm>
          <a:prstGeom prst="rect">
            <a:avLst/>
          </a:prstGeom>
        </p:spPr>
        <p:txBody>
          <a:bodyPr>
            <a:spAutoFit/>
          </a:bodyPr>
          <a:lstStyle/>
          <a:p>
            <a:pPr algn="just">
              <a:lnSpc>
                <a:spcPct val="107000"/>
              </a:lnSpc>
              <a:spcAft>
                <a:spcPts val="800"/>
              </a:spcAft>
            </a:pPr>
            <a:r>
              <a:rPr lang="es-CL" dirty="0" smtClean="0">
                <a:latin typeface="Arial Narrow" panose="020B0606020202030204" pitchFamily="34" charset="0"/>
                <a:ea typeface="Times New Roman" panose="02020603050405020304" pitchFamily="18" charset="0"/>
                <a:cs typeface="Times New Roman" panose="02020603050405020304" pitchFamily="18" charset="0"/>
              </a:rPr>
              <a:t>.</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4" name="Imagen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273" y="3497344"/>
            <a:ext cx="4124338" cy="2824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11234"/>
            <a:ext cx="1069844" cy="734284"/>
          </a:xfrm>
          <a:prstGeom prst="rect">
            <a:avLst/>
          </a:prstGeom>
        </p:spPr>
      </p:pic>
      <p:pic>
        <p:nvPicPr>
          <p:cNvPr id="7" name="Imagen 6"/>
          <p:cNvPicPr>
            <a:picLocks noChangeAspect="1"/>
          </p:cNvPicPr>
          <p:nvPr/>
        </p:nvPicPr>
        <p:blipFill>
          <a:blip r:embed="rId5"/>
          <a:stretch>
            <a:fillRect/>
          </a:stretch>
        </p:blipFill>
        <p:spPr>
          <a:xfrm>
            <a:off x="0" y="1856760"/>
            <a:ext cx="1058259" cy="1058259"/>
          </a:xfrm>
          <a:prstGeom prst="rect">
            <a:avLst/>
          </a:prstGeom>
        </p:spPr>
      </p:pic>
      <p:pic>
        <p:nvPicPr>
          <p:cNvPr id="2" name="Imagen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487" y="4460015"/>
            <a:ext cx="1058259" cy="1321508"/>
          </a:xfrm>
          <a:prstGeom prst="rect">
            <a:avLst/>
          </a:prstGeom>
        </p:spPr>
      </p:pic>
      <p:pic>
        <p:nvPicPr>
          <p:cNvPr id="4" name="Imagen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636297"/>
            <a:ext cx="1481527" cy="601234"/>
          </a:xfrm>
          <a:prstGeom prst="rect">
            <a:avLst/>
          </a:prstGeom>
        </p:spPr>
      </p:pic>
      <p:sp>
        <p:nvSpPr>
          <p:cNvPr id="9" name="Rectángulo 8"/>
          <p:cNvSpPr/>
          <p:nvPr/>
        </p:nvSpPr>
        <p:spPr>
          <a:xfrm>
            <a:off x="6969551" y="5135192"/>
            <a:ext cx="4663126" cy="1015663"/>
          </a:xfrm>
          <a:prstGeom prst="rect">
            <a:avLst/>
          </a:prstGeom>
        </p:spPr>
        <p:txBody>
          <a:bodyPr wrap="square">
            <a:spAutoFit/>
          </a:bodyPr>
          <a:lstStyle/>
          <a:p>
            <a:r>
              <a:rPr lang="es-CL" sz="1200" dirty="0">
                <a:latin typeface="Arial Narrow" panose="020B0606020202030204" pitchFamily="34" charset="0"/>
                <a:ea typeface="Times New Roman" panose="02020603050405020304" pitchFamily="18" charset="0"/>
                <a:cs typeface="Times New Roman" panose="02020603050405020304" pitchFamily="18" charset="0"/>
              </a:rPr>
              <a:t>Fiordo </a:t>
            </a:r>
            <a:r>
              <a:rPr lang="es-CL" sz="1200" dirty="0" err="1">
                <a:latin typeface="Arial Narrow" panose="020B0606020202030204" pitchFamily="34" charset="0"/>
                <a:ea typeface="Times New Roman" panose="02020603050405020304" pitchFamily="18" charset="0"/>
                <a:cs typeface="Times New Roman" panose="02020603050405020304" pitchFamily="18" charset="0"/>
              </a:rPr>
              <a:t>Reloncavi</a:t>
            </a:r>
            <a:r>
              <a:rPr lang="es-CL" sz="1200" dirty="0">
                <a:latin typeface="Arial Narrow" panose="020B0606020202030204" pitchFamily="34" charset="0"/>
                <a:ea typeface="Times New Roman" panose="02020603050405020304" pitchFamily="18" charset="0"/>
                <a:cs typeface="Times New Roman" panose="02020603050405020304" pitchFamily="18" charset="0"/>
              </a:rPr>
              <a:t> (</a:t>
            </a:r>
            <a:r>
              <a:rPr lang="es-CL" sz="1200" dirty="0" err="1">
                <a:latin typeface="Arial Narrow" panose="020B0606020202030204" pitchFamily="34" charset="0"/>
                <a:ea typeface="Times New Roman" panose="02020603050405020304" pitchFamily="18" charset="0"/>
                <a:cs typeface="Times New Roman" panose="02020603050405020304" pitchFamily="18" charset="0"/>
              </a:rPr>
              <a:t>Cochamó</a:t>
            </a:r>
            <a:r>
              <a:rPr lang="es-CL" sz="1200" dirty="0">
                <a:latin typeface="Arial Narrow" panose="020B0606020202030204" pitchFamily="34" charset="0"/>
                <a:ea typeface="Times New Roman" panose="02020603050405020304" pitchFamily="18" charset="0"/>
                <a:cs typeface="Times New Roman" panose="02020603050405020304" pitchFamily="18" charset="0"/>
              </a:rPr>
              <a:t>)</a:t>
            </a:r>
          </a:p>
          <a:p>
            <a:r>
              <a:rPr lang="es-CL" sz="1200" dirty="0">
                <a:latin typeface="Arial Narrow" panose="020B0606020202030204" pitchFamily="34" charset="0"/>
                <a:ea typeface="Times New Roman" panose="02020603050405020304" pitchFamily="18" charset="0"/>
                <a:cs typeface="Times New Roman" panose="02020603050405020304" pitchFamily="18" charset="0"/>
              </a:rPr>
              <a:t>Alta </a:t>
            </a:r>
            <a:r>
              <a:rPr lang="es-CL" sz="1200" dirty="0" smtClean="0">
                <a:latin typeface="Arial Narrow" panose="020B0606020202030204" pitchFamily="34" charset="0"/>
                <a:ea typeface="Times New Roman" panose="02020603050405020304" pitchFamily="18" charset="0"/>
                <a:cs typeface="Times New Roman" panose="02020603050405020304" pitchFamily="18" charset="0"/>
              </a:rPr>
              <a:t>Mortalidad de semillas</a:t>
            </a:r>
          </a:p>
          <a:p>
            <a:r>
              <a:rPr lang="es-CL" sz="1200" i="1" dirty="0" smtClean="0">
                <a:latin typeface="Arial Narrow" panose="020B0606020202030204" pitchFamily="34" charset="0"/>
                <a:ea typeface="Times New Roman" panose="02020603050405020304" pitchFamily="18" charset="0"/>
                <a:cs typeface="Times New Roman" panose="02020603050405020304" pitchFamily="18" charset="0"/>
              </a:rPr>
              <a:t>Posibles causas: Salinidades bajas x tiempo prolongado o contaminantes  asociados a  actividades humanas</a:t>
            </a:r>
            <a:endParaRPr lang="es-CL" sz="1200" i="1" dirty="0">
              <a:latin typeface="Arial Narrow" panose="020B0606020202030204" pitchFamily="34" charset="0"/>
              <a:ea typeface="Times New Roman" panose="02020603050405020304" pitchFamily="18" charset="0"/>
              <a:cs typeface="Times New Roman" panose="02020603050405020304" pitchFamily="18" charset="0"/>
            </a:endParaRPr>
          </a:p>
          <a:p>
            <a:r>
              <a:rPr lang="es-CL" sz="1200" i="1" dirty="0">
                <a:latin typeface="Arial Narrow" panose="020B0606020202030204" pitchFamily="34" charset="0"/>
                <a:ea typeface="Times New Roman" panose="02020603050405020304" pitchFamily="18" charset="0"/>
                <a:cs typeface="Times New Roman" panose="02020603050405020304" pitchFamily="18" charset="0"/>
              </a:rPr>
              <a:t>Septiembre </a:t>
            </a:r>
            <a:r>
              <a:rPr lang="es-CL" sz="1200" i="1" dirty="0" smtClean="0">
                <a:latin typeface="Arial Narrow" panose="020B0606020202030204" pitchFamily="34" charset="0"/>
                <a:ea typeface="Times New Roman" panose="02020603050405020304" pitchFamily="18" charset="0"/>
                <a:cs typeface="Times New Roman" panose="02020603050405020304" pitchFamily="18" charset="0"/>
              </a:rPr>
              <a:t>2021.</a:t>
            </a:r>
            <a:r>
              <a:rPr lang="es-CL" sz="1200" i="1" dirty="0">
                <a:latin typeface="Arial Narrow" panose="020B0606020202030204" pitchFamily="34" charset="0"/>
                <a:ea typeface="Times New Roman" panose="02020603050405020304" pitchFamily="18" charset="0"/>
                <a:cs typeface="Times New Roman" panose="02020603050405020304" pitchFamily="18" charset="0"/>
              </a:rPr>
              <a:t> </a:t>
            </a:r>
            <a:r>
              <a:rPr lang="es-CL" sz="1200" i="1" dirty="0" smtClean="0">
                <a:latin typeface="Arial Narrow" panose="020B0606020202030204" pitchFamily="34" charset="0"/>
                <a:ea typeface="Times New Roman" panose="02020603050405020304" pitchFamily="18" charset="0"/>
                <a:cs typeface="Times New Roman" panose="02020603050405020304" pitchFamily="18" charset="0"/>
              </a:rPr>
              <a:t>(días 21-22 ) </a:t>
            </a:r>
            <a:endParaRPr lang="es-CL" sz="1200" dirty="0"/>
          </a:p>
        </p:txBody>
      </p:sp>
      <p:sp>
        <p:nvSpPr>
          <p:cNvPr id="10" name="Rectángulo 9"/>
          <p:cNvSpPr/>
          <p:nvPr/>
        </p:nvSpPr>
        <p:spPr>
          <a:xfrm>
            <a:off x="1288330" y="926129"/>
            <a:ext cx="6096000" cy="738664"/>
          </a:xfrm>
          <a:prstGeom prst="rect">
            <a:avLst/>
          </a:prstGeom>
        </p:spPr>
        <p:txBody>
          <a:bodyPr>
            <a:spAutoFit/>
          </a:bodyPr>
          <a:lstStyle/>
          <a:p>
            <a:pPr algn="just"/>
            <a:r>
              <a:rPr lang="es-ES" sz="1400" b="1" dirty="0"/>
              <a:t>PROGRAMA DE MONITOREO Y VIGILANCIA SOBRE LA DISPONIBILIDAD LARVAL DE MITÍLIDOS PARA LA SUSTENTABILIDAD DE LA ACTIVIDAD DE ACUICULTURA EN LA ZONA SUR AUSTRAL DE CHILE.</a:t>
            </a:r>
            <a:endParaRPr lang="es-CL" sz="1400" b="1" dirty="0"/>
          </a:p>
        </p:txBody>
      </p:sp>
      <p:sp>
        <p:nvSpPr>
          <p:cNvPr id="11" name="Rectángulo 10"/>
          <p:cNvSpPr/>
          <p:nvPr/>
        </p:nvSpPr>
        <p:spPr>
          <a:xfrm>
            <a:off x="1288330" y="2142260"/>
            <a:ext cx="3611438" cy="369332"/>
          </a:xfrm>
          <a:prstGeom prst="rect">
            <a:avLst/>
          </a:prstGeom>
        </p:spPr>
        <p:txBody>
          <a:bodyPr wrap="none">
            <a:spAutoFit/>
          </a:bodyPr>
          <a:lstStyle/>
          <a:p>
            <a:pPr algn="just"/>
            <a:r>
              <a:rPr lang="es-ES" b="1" dirty="0"/>
              <a:t>Centro de Estudios de Algas Nocivas</a:t>
            </a:r>
            <a:endParaRPr lang="es-CL" b="1" dirty="0"/>
          </a:p>
        </p:txBody>
      </p:sp>
    </p:spTree>
    <p:extLst>
      <p:ext uri="{BB962C8B-B14F-4D97-AF65-F5344CB8AC3E}">
        <p14:creationId xmlns:p14="http://schemas.microsoft.com/office/powerpoint/2010/main" val="2335793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516673" y="4850326"/>
            <a:ext cx="6096000" cy="373564"/>
          </a:xfrm>
          <a:prstGeom prst="rect">
            <a:avLst/>
          </a:prstGeom>
        </p:spPr>
        <p:txBody>
          <a:bodyPr>
            <a:spAutoFit/>
          </a:bodyPr>
          <a:lstStyle/>
          <a:p>
            <a:pPr algn="just">
              <a:lnSpc>
                <a:spcPct val="107000"/>
              </a:lnSpc>
              <a:spcAft>
                <a:spcPts val="800"/>
              </a:spcAft>
            </a:pPr>
            <a:r>
              <a:rPr lang="es-CL" dirty="0" smtClean="0">
                <a:latin typeface="Arial Narrow" panose="020B0606020202030204" pitchFamily="34" charset="0"/>
                <a:ea typeface="Times New Roman" panose="02020603050405020304" pitchFamily="18" charset="0"/>
                <a:cs typeface="Times New Roman" panose="02020603050405020304" pitchFamily="18" charset="0"/>
              </a:rPr>
              <a:t>.</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p:cNvSpPr/>
          <p:nvPr/>
        </p:nvSpPr>
        <p:spPr>
          <a:xfrm>
            <a:off x="-773346" y="4146045"/>
            <a:ext cx="11586117" cy="373564"/>
          </a:xfrm>
          <a:prstGeom prst="rect">
            <a:avLst/>
          </a:prstGeom>
        </p:spPr>
        <p:txBody>
          <a:bodyPr wrap="square">
            <a:spAutoFit/>
          </a:bodyPr>
          <a:lstStyle/>
          <a:p>
            <a:pPr marL="457200" algn="just" fontAlgn="base">
              <a:lnSpc>
                <a:spcPct val="107000"/>
              </a:lnSpc>
              <a:spcAft>
                <a:spcPts val="0"/>
              </a:spcAft>
            </a:pPr>
            <a:r>
              <a:rPr lang="es-419" dirty="0">
                <a:latin typeface="Arial Narrow" panose="020B0606020202030204" pitchFamily="34" charset="0"/>
                <a:ea typeface="Times New Roman" panose="02020603050405020304" pitchFamily="18" charset="0"/>
                <a:cs typeface="Times New Roman" panose="02020603050405020304" pitchFamily="18" charset="0"/>
              </a:rPr>
              <a:t> </a:t>
            </a:r>
            <a:endParaRPr lang="es-CL"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931" y="3905407"/>
            <a:ext cx="2240946" cy="2263401"/>
          </a:xfrm>
          <a:prstGeom prst="rect">
            <a:avLst/>
          </a:prstGeom>
        </p:spPr>
      </p:pic>
      <p:pic>
        <p:nvPicPr>
          <p:cNvPr id="4" name="Imagen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24961" y="3028723"/>
            <a:ext cx="2505505" cy="2263402"/>
          </a:xfrm>
          <a:prstGeom prst="rect">
            <a:avLst/>
          </a:prstGeom>
        </p:spPr>
      </p:pic>
      <p:sp>
        <p:nvSpPr>
          <p:cNvPr id="8" name="Rectángulo 7"/>
          <p:cNvSpPr/>
          <p:nvPr/>
        </p:nvSpPr>
        <p:spPr>
          <a:xfrm>
            <a:off x="1270817" y="1019103"/>
            <a:ext cx="6096000" cy="738664"/>
          </a:xfrm>
          <a:prstGeom prst="rect">
            <a:avLst/>
          </a:prstGeom>
        </p:spPr>
        <p:txBody>
          <a:bodyPr>
            <a:spAutoFit/>
          </a:bodyPr>
          <a:lstStyle/>
          <a:p>
            <a:pPr algn="just"/>
            <a:r>
              <a:rPr lang="es-ES" sz="1400" b="1" dirty="0"/>
              <a:t>P</a:t>
            </a:r>
            <a:r>
              <a:rPr lang="es-ES" sz="1400" b="1" dirty="0" smtClean="0"/>
              <a:t>ROGRAMA </a:t>
            </a:r>
            <a:r>
              <a:rPr lang="es-ES" sz="1400" b="1" dirty="0"/>
              <a:t>DE MONITOREO Y VIGILANCIA SOBRE LA DISPONIBILIDAD LARVAL DE MITÍLIDOS PARA LA SUSTENTABILIDAD DE LA ACTIVIDAD DE ACUICULTURA EN LA ZONA SUR AUSTRAL DE </a:t>
            </a:r>
            <a:r>
              <a:rPr lang="es-ES" sz="1400" b="1" dirty="0" smtClean="0"/>
              <a:t>CHILE</a:t>
            </a:r>
            <a:r>
              <a:rPr lang="es-ES" sz="1400" b="1" dirty="0"/>
              <a:t>.</a:t>
            </a:r>
            <a:endParaRPr lang="es-CL" sz="1400" b="1" dirty="0"/>
          </a:p>
        </p:txBody>
      </p:sp>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94" y="1019103"/>
            <a:ext cx="1069844" cy="734284"/>
          </a:xfrm>
          <a:prstGeom prst="rect">
            <a:avLst/>
          </a:prstGeom>
        </p:spPr>
      </p:pic>
      <p:pic>
        <p:nvPicPr>
          <p:cNvPr id="10" name="Imagen 9"/>
          <p:cNvPicPr>
            <a:picLocks noChangeAspect="1"/>
          </p:cNvPicPr>
          <p:nvPr/>
        </p:nvPicPr>
        <p:blipFill>
          <a:blip r:embed="rId6"/>
          <a:stretch>
            <a:fillRect/>
          </a:stretch>
        </p:blipFill>
        <p:spPr>
          <a:xfrm>
            <a:off x="106279" y="1951511"/>
            <a:ext cx="1058259" cy="1058259"/>
          </a:xfrm>
          <a:prstGeom prst="rect">
            <a:avLst/>
          </a:prstGeom>
        </p:spPr>
      </p:pic>
      <p:sp>
        <p:nvSpPr>
          <p:cNvPr id="11" name="Rectángulo 10"/>
          <p:cNvSpPr/>
          <p:nvPr/>
        </p:nvSpPr>
        <p:spPr>
          <a:xfrm>
            <a:off x="1270817" y="2155880"/>
            <a:ext cx="6096000" cy="584775"/>
          </a:xfrm>
          <a:prstGeom prst="rect">
            <a:avLst/>
          </a:prstGeom>
        </p:spPr>
        <p:txBody>
          <a:bodyPr>
            <a:spAutoFit/>
          </a:bodyPr>
          <a:lstStyle/>
          <a:p>
            <a:pPr algn="just"/>
            <a:r>
              <a:rPr lang="es-ES" sz="1400" b="1" dirty="0"/>
              <a:t>Centro de </a:t>
            </a:r>
            <a:r>
              <a:rPr lang="es-ES" sz="1400" b="1" dirty="0" smtClean="0"/>
              <a:t>Estudios </a:t>
            </a:r>
            <a:r>
              <a:rPr lang="es-ES" sz="1400" b="1" dirty="0"/>
              <a:t>de Algas Nocivas</a:t>
            </a:r>
            <a:endParaRPr lang="es-CL" sz="1400" b="1" dirty="0"/>
          </a:p>
          <a:p>
            <a:pPr algn="just"/>
            <a:endParaRPr lang="es-CL" b="1" dirty="0"/>
          </a:p>
        </p:txBody>
      </p:sp>
      <p:sp>
        <p:nvSpPr>
          <p:cNvPr id="12" name="Rectángulo 11"/>
          <p:cNvSpPr/>
          <p:nvPr/>
        </p:nvSpPr>
        <p:spPr>
          <a:xfrm>
            <a:off x="7013969" y="4770062"/>
            <a:ext cx="3147015" cy="830997"/>
          </a:xfrm>
          <a:prstGeom prst="rect">
            <a:avLst/>
          </a:prstGeom>
        </p:spPr>
        <p:txBody>
          <a:bodyPr wrap="none">
            <a:spAutoFit/>
          </a:bodyPr>
          <a:lstStyle/>
          <a:p>
            <a:pPr algn="just"/>
            <a:r>
              <a:rPr lang="es-CL" sz="1200" dirty="0" smtClean="0">
                <a:latin typeface="Arial Narrow" panose="020B0606020202030204" pitchFamily="34" charset="0"/>
                <a:ea typeface="Times New Roman" panose="02020603050405020304" pitchFamily="18" charset="0"/>
                <a:cs typeface="Times New Roman" panose="02020603050405020304" pitchFamily="18" charset="0"/>
              </a:rPr>
              <a:t>Fiordo </a:t>
            </a:r>
            <a:r>
              <a:rPr lang="es-CL" sz="1200" dirty="0" err="1" smtClean="0">
                <a:latin typeface="Arial Narrow" panose="020B0606020202030204" pitchFamily="34" charset="0"/>
                <a:ea typeface="Times New Roman" panose="02020603050405020304" pitchFamily="18" charset="0"/>
                <a:cs typeface="Times New Roman" panose="02020603050405020304" pitchFamily="18" charset="0"/>
              </a:rPr>
              <a:t>Reloncavi</a:t>
            </a:r>
            <a:r>
              <a:rPr lang="es-CL" sz="1200" dirty="0" smtClean="0">
                <a:latin typeface="Arial Narrow" panose="020B0606020202030204" pitchFamily="34" charset="0"/>
                <a:ea typeface="Times New Roman" panose="02020603050405020304" pitchFamily="18" charset="0"/>
                <a:cs typeface="Times New Roman" panose="02020603050405020304" pitchFamily="18" charset="0"/>
              </a:rPr>
              <a:t> (</a:t>
            </a:r>
            <a:r>
              <a:rPr lang="es-CL" sz="1200" dirty="0" err="1" smtClean="0">
                <a:latin typeface="Arial Narrow" panose="020B0606020202030204" pitchFamily="34" charset="0"/>
                <a:ea typeface="Times New Roman" panose="02020603050405020304" pitchFamily="18" charset="0"/>
                <a:cs typeface="Times New Roman" panose="02020603050405020304" pitchFamily="18" charset="0"/>
              </a:rPr>
              <a:t>Cochamó</a:t>
            </a:r>
            <a:r>
              <a:rPr lang="es-CL" sz="1200" dirty="0" smtClean="0">
                <a:latin typeface="Arial Narrow" panose="020B0606020202030204" pitchFamily="34" charset="0"/>
                <a:ea typeface="Times New Roman" panose="02020603050405020304" pitchFamily="18" charset="0"/>
                <a:cs typeface="Times New Roman" panose="02020603050405020304" pitchFamily="18" charset="0"/>
              </a:rPr>
              <a:t>)</a:t>
            </a:r>
          </a:p>
          <a:p>
            <a:pPr algn="just"/>
            <a:r>
              <a:rPr lang="es-CL" sz="1200" dirty="0" err="1" smtClean="0">
                <a:latin typeface="Arial Narrow" panose="020B0606020202030204" pitchFamily="34" charset="0"/>
                <a:ea typeface="Times New Roman" panose="02020603050405020304" pitchFamily="18" charset="0"/>
                <a:cs typeface="Times New Roman" panose="02020603050405020304" pitchFamily="18" charset="0"/>
              </a:rPr>
              <a:t>Coloracion</a:t>
            </a:r>
            <a:r>
              <a:rPr lang="es-CL" sz="1200" dirty="0" smtClean="0">
                <a:latin typeface="Arial Narrow" panose="020B0606020202030204" pitchFamily="34" charset="0"/>
                <a:ea typeface="Times New Roman" panose="02020603050405020304" pitchFamily="18" charset="0"/>
                <a:cs typeface="Times New Roman" panose="02020603050405020304" pitchFamily="18" charset="0"/>
              </a:rPr>
              <a:t> verde </a:t>
            </a:r>
            <a:r>
              <a:rPr lang="es-CL" sz="1200" dirty="0" err="1" smtClean="0">
                <a:latin typeface="Arial Narrow" panose="020B0606020202030204" pitchFamily="34" charset="0"/>
                <a:ea typeface="Times New Roman" panose="02020603050405020304" pitchFamily="18" charset="0"/>
                <a:cs typeface="Times New Roman" panose="02020603050405020304" pitchFamily="18" charset="0"/>
              </a:rPr>
              <a:t>intebso</a:t>
            </a:r>
            <a:r>
              <a:rPr lang="es-CL" sz="1200" dirty="0" smtClean="0">
                <a:latin typeface="Arial Narrow" panose="020B0606020202030204" pitchFamily="34" charset="0"/>
                <a:ea typeface="Times New Roman" panose="02020603050405020304" pitchFamily="18" charset="0"/>
                <a:cs typeface="Times New Roman" panose="02020603050405020304" pitchFamily="18" charset="0"/>
              </a:rPr>
              <a:t> en las agua del Estuario.</a:t>
            </a:r>
          </a:p>
          <a:p>
            <a:pPr algn="just"/>
            <a:r>
              <a:rPr lang="es-CL" sz="1200" dirty="0" smtClean="0">
                <a:latin typeface="Arial Narrow" panose="020B0606020202030204" pitchFamily="34" charset="0"/>
                <a:ea typeface="Times New Roman" panose="02020603050405020304" pitchFamily="18" charset="0"/>
                <a:cs typeface="Times New Roman" panose="02020603050405020304" pitchFamily="18" charset="0"/>
              </a:rPr>
              <a:t>Alta </a:t>
            </a:r>
            <a:r>
              <a:rPr lang="es-CL" sz="1200" dirty="0">
                <a:latin typeface="Arial Narrow" panose="020B0606020202030204" pitchFamily="34" charset="0"/>
                <a:ea typeface="Times New Roman" panose="02020603050405020304" pitchFamily="18" charset="0"/>
                <a:cs typeface="Times New Roman" panose="02020603050405020304" pitchFamily="18" charset="0"/>
              </a:rPr>
              <a:t>concentración celular de la especie </a:t>
            </a:r>
            <a:r>
              <a:rPr lang="es-CL" sz="1200" i="1" dirty="0" err="1">
                <a:latin typeface="Arial Narrow" panose="020B0606020202030204" pitchFamily="34" charset="0"/>
                <a:ea typeface="Times New Roman" panose="02020603050405020304" pitchFamily="18" charset="0"/>
                <a:cs typeface="Times New Roman" panose="02020603050405020304" pitchFamily="18" charset="0"/>
              </a:rPr>
              <a:t>Euglena</a:t>
            </a:r>
            <a:r>
              <a:rPr lang="es-CL" sz="1200" i="1" dirty="0">
                <a:latin typeface="Arial Narrow" panose="020B0606020202030204" pitchFamily="34" charset="0"/>
                <a:ea typeface="Times New Roman" panose="02020603050405020304" pitchFamily="18" charset="0"/>
                <a:cs typeface="Times New Roman" panose="02020603050405020304" pitchFamily="18" charset="0"/>
              </a:rPr>
              <a:t> </a:t>
            </a:r>
            <a:r>
              <a:rPr lang="es-CL" sz="1200" i="1" dirty="0" err="1" smtClean="0">
                <a:latin typeface="Arial Narrow" panose="020B0606020202030204" pitchFamily="34" charset="0"/>
                <a:ea typeface="Times New Roman" panose="02020603050405020304" pitchFamily="18" charset="0"/>
                <a:cs typeface="Times New Roman" panose="02020603050405020304" pitchFamily="18" charset="0"/>
              </a:rPr>
              <a:t>spp</a:t>
            </a:r>
            <a:endParaRPr lang="es-CL" sz="1200" i="1" dirty="0" smtClean="0">
              <a:latin typeface="Arial Narrow" panose="020B0606020202030204" pitchFamily="34" charset="0"/>
              <a:ea typeface="Times New Roman" panose="02020603050405020304" pitchFamily="18" charset="0"/>
              <a:cs typeface="Times New Roman" panose="02020603050405020304" pitchFamily="18" charset="0"/>
            </a:endParaRPr>
          </a:p>
          <a:p>
            <a:pPr algn="just"/>
            <a:r>
              <a:rPr lang="es-CL" sz="1200" i="1" dirty="0" smtClean="0">
                <a:latin typeface="Arial Narrow" panose="020B0606020202030204" pitchFamily="34" charset="0"/>
                <a:ea typeface="Times New Roman" panose="02020603050405020304" pitchFamily="18" charset="0"/>
                <a:cs typeface="Times New Roman" panose="02020603050405020304" pitchFamily="18" charset="0"/>
              </a:rPr>
              <a:t>Septiembre 2021.(días 6 -12)</a:t>
            </a:r>
            <a:endParaRPr lang="es-CL" sz="1200" dirty="0"/>
          </a:p>
        </p:txBody>
      </p:sp>
    </p:spTree>
    <p:extLst>
      <p:ext uri="{BB962C8B-B14F-4D97-AF65-F5344CB8AC3E}">
        <p14:creationId xmlns:p14="http://schemas.microsoft.com/office/powerpoint/2010/main" val="17655213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p:cNvSpPr/>
          <p:nvPr/>
        </p:nvSpPr>
        <p:spPr>
          <a:xfrm>
            <a:off x="1663120" y="744342"/>
            <a:ext cx="8974654" cy="597517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r>
              <a:rPr lang="es-CL" u="sng" dirty="0" smtClean="0"/>
              <a:t>:</a:t>
            </a:r>
            <a:endParaRPr lang="es-CL" u="sng" dirty="0"/>
          </a:p>
        </p:txBody>
      </p:sp>
      <p:pic>
        <p:nvPicPr>
          <p:cNvPr id="14" name="Imagen 13"/>
          <p:cNvPicPr>
            <a:picLocks noChangeAspect="1"/>
          </p:cNvPicPr>
          <p:nvPr/>
        </p:nvPicPr>
        <p:blipFill>
          <a:blip r:embed="rId3"/>
          <a:stretch>
            <a:fillRect/>
          </a:stretch>
        </p:blipFill>
        <p:spPr>
          <a:xfrm>
            <a:off x="1799349" y="1919643"/>
            <a:ext cx="3508356" cy="2457901"/>
          </a:xfrm>
          <a:prstGeom prst="rect">
            <a:avLst/>
          </a:prstGeom>
          <a:ln w="34925">
            <a:solidFill>
              <a:srgbClr val="FF0000"/>
            </a:solidFill>
          </a:ln>
        </p:spPr>
      </p:pic>
      <p:sp>
        <p:nvSpPr>
          <p:cNvPr id="19" name="Rectángulo 18"/>
          <p:cNvSpPr/>
          <p:nvPr/>
        </p:nvSpPr>
        <p:spPr>
          <a:xfrm>
            <a:off x="2063340" y="866478"/>
            <a:ext cx="2301231" cy="914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CL" sz="1400" dirty="0"/>
              <a:t>REPORTES DE ABUNDANCIA:</a:t>
            </a:r>
            <a:endParaRPr lang="es-ES" sz="1400" dirty="0"/>
          </a:p>
          <a:p>
            <a:pPr algn="ctr"/>
            <a:r>
              <a:rPr lang="es-ES" sz="1600" b="1" dirty="0"/>
              <a:t>ifop.maps.arcgis.com</a:t>
            </a:r>
          </a:p>
        </p:txBody>
      </p:sp>
      <p:sp>
        <p:nvSpPr>
          <p:cNvPr id="20" name="CuadroTexto 19"/>
          <p:cNvSpPr txBox="1"/>
          <p:nvPr/>
        </p:nvSpPr>
        <p:spPr>
          <a:xfrm>
            <a:off x="1854760" y="4440821"/>
            <a:ext cx="2470933" cy="1569660"/>
          </a:xfrm>
          <a:prstGeom prst="rect">
            <a:avLst/>
          </a:prstGeom>
          <a:noFill/>
        </p:spPr>
        <p:txBody>
          <a:bodyPr wrap="none" rtlCol="0">
            <a:spAutoFit/>
          </a:bodyPr>
          <a:lstStyle/>
          <a:p>
            <a:r>
              <a:rPr lang="es-CL" sz="1200" u="sng" dirty="0"/>
              <a:t>ABUNDANCIAS REPORTADAS:</a:t>
            </a:r>
          </a:p>
          <a:p>
            <a:r>
              <a:rPr lang="es-CL" sz="1200" dirty="0"/>
              <a:t>Larvas D de mitílidos</a:t>
            </a:r>
          </a:p>
          <a:p>
            <a:r>
              <a:rPr lang="es-CL" sz="1200" dirty="0"/>
              <a:t>Larvas umbonadas de chorito</a:t>
            </a:r>
          </a:p>
          <a:p>
            <a:r>
              <a:rPr lang="es-CL" sz="1200" dirty="0"/>
              <a:t>Larvas competentes de chorito</a:t>
            </a:r>
          </a:p>
          <a:p>
            <a:r>
              <a:rPr lang="es-CL" sz="1200" dirty="0"/>
              <a:t>Larvas umbonadas de cholga</a:t>
            </a:r>
          </a:p>
          <a:p>
            <a:r>
              <a:rPr lang="es-CL" sz="1200" dirty="0"/>
              <a:t>Larvas competentes de cholga</a:t>
            </a:r>
          </a:p>
          <a:p>
            <a:r>
              <a:rPr lang="es-CL" sz="1200" dirty="0"/>
              <a:t>Larvas umbonadas de choro zapato</a:t>
            </a:r>
          </a:p>
          <a:p>
            <a:r>
              <a:rPr lang="es-CL" sz="1200" dirty="0"/>
              <a:t>Larvas competentes de choro zapato</a:t>
            </a:r>
            <a:endParaRPr lang="es-ES" sz="1200" dirty="0"/>
          </a:p>
        </p:txBody>
      </p:sp>
      <p:sp>
        <p:nvSpPr>
          <p:cNvPr id="3" name="Rectángulo 2"/>
          <p:cNvSpPr/>
          <p:nvPr/>
        </p:nvSpPr>
        <p:spPr>
          <a:xfrm>
            <a:off x="10948951" y="130744"/>
            <a:ext cx="1151149" cy="369332"/>
          </a:xfrm>
          <a:prstGeom prst="rect">
            <a:avLst/>
          </a:prstGeom>
        </p:spPr>
        <p:txBody>
          <a:bodyPr wrap="none">
            <a:spAutoFit/>
          </a:bodyPr>
          <a:lstStyle/>
          <a:p>
            <a:r>
              <a:rPr lang="es-CL" dirty="0">
                <a:solidFill>
                  <a:schemeClr val="bg1"/>
                </a:solidFill>
              </a:rPr>
              <a:t>Objetivo 4</a:t>
            </a:r>
          </a:p>
        </p:txBody>
      </p:sp>
      <p:sp>
        <p:nvSpPr>
          <p:cNvPr id="2" name="Flecha derecha 1"/>
          <p:cNvSpPr/>
          <p:nvPr/>
        </p:nvSpPr>
        <p:spPr>
          <a:xfrm>
            <a:off x="5586704" y="3110850"/>
            <a:ext cx="1127486" cy="6210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7240" y="1323678"/>
            <a:ext cx="2245360" cy="2245360"/>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3520" y="3834403"/>
            <a:ext cx="3352800" cy="2176078"/>
          </a:xfrm>
          <a:prstGeom prst="rect">
            <a:avLst/>
          </a:prstGeom>
        </p:spPr>
      </p:pic>
      <p:sp>
        <p:nvSpPr>
          <p:cNvPr id="6" name="Rectángulo 5"/>
          <p:cNvSpPr/>
          <p:nvPr/>
        </p:nvSpPr>
        <p:spPr>
          <a:xfrm>
            <a:off x="6274263" y="6194180"/>
            <a:ext cx="4136517" cy="341632"/>
          </a:xfrm>
          <a:prstGeom prst="rect">
            <a:avLst/>
          </a:prstGeom>
        </p:spPr>
        <p:txBody>
          <a:bodyPr wrap="none">
            <a:spAutoFit/>
          </a:bodyPr>
          <a:lstStyle/>
          <a:p>
            <a:pPr>
              <a:lnSpc>
                <a:spcPct val="90000"/>
              </a:lnSpc>
              <a:spcBef>
                <a:spcPct val="0"/>
              </a:spcBef>
            </a:pPr>
            <a:r>
              <a:rPr lang="es-CL" dirty="0" smtClean="0">
                <a:effectLst>
                  <a:outerShdw blurRad="38100" dist="38100" dir="2700000" algn="tl">
                    <a:srgbClr val="000000">
                      <a:alpha val="43137"/>
                    </a:srgbClr>
                  </a:outerShdw>
                </a:effectLst>
              </a:rPr>
              <a:t>Larvas, semillas, variables oceanográficas</a:t>
            </a:r>
            <a:endParaRPr lang="es-CL"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294713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131683" y="1078411"/>
            <a:ext cx="3661650" cy="4924201"/>
          </a:xfrm>
          <a:prstGeom prst="rect">
            <a:avLst/>
          </a:prstGeom>
        </p:spPr>
      </p:pic>
      <p:pic>
        <p:nvPicPr>
          <p:cNvPr id="3" name="Imagen 2"/>
          <p:cNvPicPr>
            <a:picLocks noChangeAspect="1"/>
          </p:cNvPicPr>
          <p:nvPr/>
        </p:nvPicPr>
        <p:blipFill>
          <a:blip r:embed="rId4"/>
          <a:stretch>
            <a:fillRect/>
          </a:stretch>
        </p:blipFill>
        <p:spPr>
          <a:xfrm>
            <a:off x="4939919" y="2163977"/>
            <a:ext cx="5798705" cy="3673139"/>
          </a:xfrm>
          <a:prstGeom prst="rect">
            <a:avLst/>
          </a:prstGeom>
        </p:spPr>
      </p:pic>
    </p:spTree>
    <p:extLst>
      <p:ext uri="{BB962C8B-B14F-4D97-AF65-F5344CB8AC3E}">
        <p14:creationId xmlns:p14="http://schemas.microsoft.com/office/powerpoint/2010/main" val="99526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p:cNvSpPr/>
          <p:nvPr/>
        </p:nvSpPr>
        <p:spPr>
          <a:xfrm>
            <a:off x="82228" y="3953708"/>
            <a:ext cx="3869568" cy="475924"/>
          </a:xfrm>
          <a:prstGeom prst="rect">
            <a:avLst/>
          </a:prstGeom>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b">
            <a:noAutofit/>
          </a:bodyPr>
          <a:lstStyle/>
          <a:p>
            <a:pPr>
              <a:lnSpc>
                <a:spcPct val="90000"/>
              </a:lnSpc>
              <a:spcBef>
                <a:spcPct val="0"/>
              </a:spcBef>
            </a:pPr>
            <a:r>
              <a:rPr lang="es-CL" b="1" dirty="0">
                <a:solidFill>
                  <a:schemeClr val="tx1"/>
                </a:solidFill>
                <a:effectLst>
                  <a:outerShdw blurRad="38100" dist="38100" dir="2700000" algn="tl">
                    <a:srgbClr val="000000">
                      <a:alpha val="43137"/>
                    </a:srgbClr>
                  </a:outerShdw>
                </a:effectLst>
                <a:ea typeface="+mj-ea"/>
                <a:cs typeface="+mj-cs"/>
              </a:rPr>
              <a:t>Curso de Genética (2022)</a:t>
            </a:r>
          </a:p>
        </p:txBody>
      </p:sp>
      <p:sp>
        <p:nvSpPr>
          <p:cNvPr id="10" name="Rectángulo 9"/>
          <p:cNvSpPr/>
          <p:nvPr/>
        </p:nvSpPr>
        <p:spPr>
          <a:xfrm>
            <a:off x="1520350" y="6646502"/>
            <a:ext cx="9144000" cy="21149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s-CL" sz="900" dirty="0"/>
          </a:p>
        </p:txBody>
      </p:sp>
      <p:sp>
        <p:nvSpPr>
          <p:cNvPr id="8" name="1 Título"/>
          <p:cNvSpPr txBox="1">
            <a:spLocks/>
          </p:cNvSpPr>
          <p:nvPr/>
        </p:nvSpPr>
        <p:spPr>
          <a:xfrm>
            <a:off x="82228" y="2171175"/>
            <a:ext cx="5061419" cy="638309"/>
          </a:xfrm>
          <a:prstGeom prst="rect">
            <a:avLst/>
          </a:prstGeom>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b">
            <a:noAutofit/>
          </a:bodyPr>
          <a:lstStyle>
            <a:defPPr>
              <a:defRPr lang="es-CL"/>
            </a:defPPr>
            <a:lvl1pPr>
              <a:lnSpc>
                <a:spcPct val="90000"/>
              </a:lnSpc>
              <a:spcBef>
                <a:spcPct val="0"/>
              </a:spcBef>
              <a:buNone/>
              <a:defRPr b="1">
                <a:solidFill>
                  <a:schemeClr val="tx1"/>
                </a:solidFill>
                <a:effectLst>
                  <a:outerShdw blurRad="38100" dist="38100" dir="2700000" algn="tl">
                    <a:srgbClr val="000000">
                      <a:alpha val="43137"/>
                    </a:srgbClr>
                  </a:outerShdw>
                </a:effectLst>
                <a:ea typeface="+mj-ea"/>
                <a:cs typeface="+mj-cs"/>
              </a:defRPr>
            </a:lvl1pPr>
          </a:lstStyle>
          <a:p>
            <a:r>
              <a:rPr lang="es-CL" dirty="0"/>
              <a:t>Actualización de contenidos referidos a bivalvos con énfasis en </a:t>
            </a:r>
            <a:r>
              <a:rPr lang="es-CL" dirty="0" err="1"/>
              <a:t>mitilidos</a:t>
            </a:r>
            <a:r>
              <a:rPr lang="es-CL" dirty="0"/>
              <a:t> (2021)</a:t>
            </a:r>
          </a:p>
        </p:txBody>
      </p:sp>
      <p:sp>
        <p:nvSpPr>
          <p:cNvPr id="13" name="CuadroTexto 12"/>
          <p:cNvSpPr txBox="1"/>
          <p:nvPr/>
        </p:nvSpPr>
        <p:spPr>
          <a:xfrm>
            <a:off x="10207149" y="228984"/>
            <a:ext cx="1607492" cy="369332"/>
          </a:xfrm>
          <a:prstGeom prst="rect">
            <a:avLst/>
          </a:prstGeom>
          <a:noFill/>
        </p:spPr>
        <p:txBody>
          <a:bodyPr wrap="none" rtlCol="0">
            <a:spAutoFit/>
          </a:bodyPr>
          <a:lstStyle/>
          <a:p>
            <a:pPr algn="ctr"/>
            <a:r>
              <a:rPr lang="es-CL" b="1" dirty="0" smtClean="0">
                <a:solidFill>
                  <a:schemeClr val="bg1"/>
                </a:solidFill>
                <a:effectLst>
                  <a:outerShdw blurRad="38100" dist="38100" dir="2700000" algn="tl">
                    <a:srgbClr val="000000">
                      <a:alpha val="43137"/>
                    </a:srgbClr>
                  </a:outerShdw>
                </a:effectLst>
              </a:rPr>
              <a:t>Capacitaciones</a:t>
            </a:r>
            <a:endParaRPr lang="es-CL" b="1" dirty="0">
              <a:solidFill>
                <a:schemeClr val="bg1"/>
              </a:solidFill>
              <a:effectLst>
                <a:outerShdw blurRad="38100" dist="38100" dir="2700000" algn="tl">
                  <a:srgbClr val="000000">
                    <a:alpha val="43137"/>
                  </a:srgbClr>
                </a:outerShdw>
              </a:effectLst>
            </a:endParaRPr>
          </a:p>
        </p:txBody>
      </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093" y="957921"/>
            <a:ext cx="2930893" cy="1537797"/>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559" y="831323"/>
            <a:ext cx="1836082" cy="1803306"/>
          </a:xfrm>
          <a:prstGeom prst="rect">
            <a:avLst/>
          </a:prstGeom>
        </p:spPr>
      </p:pic>
      <p:pic>
        <p:nvPicPr>
          <p:cNvPr id="5" name="Imagen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32093" y="4864751"/>
            <a:ext cx="2842612" cy="1640310"/>
          </a:xfrm>
          <a:prstGeom prst="rect">
            <a:avLst/>
          </a:prstGeom>
        </p:spPr>
      </p:pic>
      <p:sp>
        <p:nvSpPr>
          <p:cNvPr id="17" name="1 Título"/>
          <p:cNvSpPr txBox="1">
            <a:spLocks/>
          </p:cNvSpPr>
          <p:nvPr/>
        </p:nvSpPr>
        <p:spPr>
          <a:xfrm>
            <a:off x="57290" y="711631"/>
            <a:ext cx="4006661" cy="630639"/>
          </a:xfrm>
          <a:prstGeom prst="rect">
            <a:avLst/>
          </a:prstGeom>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CL" sz="1800" b="1" dirty="0">
                <a:effectLst>
                  <a:outerShdw blurRad="38100" dist="38100" dir="2700000" algn="tl">
                    <a:srgbClr val="000000">
                      <a:alpha val="43137"/>
                    </a:srgbClr>
                  </a:outerShdw>
                </a:effectLst>
                <a:latin typeface="+mn-lt"/>
              </a:rPr>
              <a:t>Identificación de larvas de </a:t>
            </a:r>
            <a:r>
              <a:rPr lang="es-CL" sz="1800" b="1" dirty="0" err="1" smtClean="0">
                <a:effectLst>
                  <a:outerShdw blurRad="38100" dist="38100" dir="2700000" algn="tl">
                    <a:srgbClr val="000000">
                      <a:alpha val="43137"/>
                    </a:srgbClr>
                  </a:outerShdw>
                </a:effectLst>
                <a:latin typeface="+mn-lt"/>
              </a:rPr>
              <a:t>mitilidos</a:t>
            </a:r>
            <a:r>
              <a:rPr lang="es-CL" sz="1800" b="1" dirty="0" smtClean="0">
                <a:effectLst>
                  <a:outerShdw blurRad="38100" dist="38100" dir="2700000" algn="tl">
                    <a:srgbClr val="000000">
                      <a:alpha val="43137"/>
                    </a:srgbClr>
                  </a:outerShdw>
                </a:effectLst>
                <a:latin typeface="+mn-lt"/>
              </a:rPr>
              <a:t> (2012)</a:t>
            </a:r>
            <a:endParaRPr lang="es-CL" sz="1800" b="1" dirty="0">
              <a:solidFill>
                <a:schemeClr val="bg1"/>
              </a:solidFill>
              <a:effectLst>
                <a:outerShdw blurRad="38100" dist="38100" dir="2700000" algn="tl">
                  <a:srgbClr val="000000">
                    <a:alpha val="43137"/>
                  </a:srgbClr>
                </a:outerShdw>
              </a:effectLst>
              <a:latin typeface="+mn-lt"/>
            </a:endParaRPr>
          </a:p>
        </p:txBody>
      </p:sp>
      <p:pic>
        <p:nvPicPr>
          <p:cNvPr id="12" name="Imagen 11"/>
          <p:cNvPicPr>
            <a:picLocks noChangeAspect="1"/>
          </p:cNvPicPr>
          <p:nvPr/>
        </p:nvPicPr>
        <p:blipFill>
          <a:blip r:embed="rId6"/>
          <a:stretch>
            <a:fillRect/>
          </a:stretch>
        </p:blipFill>
        <p:spPr>
          <a:xfrm>
            <a:off x="8479930" y="592104"/>
            <a:ext cx="1569785" cy="2096582"/>
          </a:xfrm>
          <a:prstGeom prst="rect">
            <a:avLst/>
          </a:prstGeom>
        </p:spPr>
      </p:pic>
      <p:pic>
        <p:nvPicPr>
          <p:cNvPr id="2" name="Imagen 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32093" y="2884980"/>
            <a:ext cx="2944680" cy="1654188"/>
          </a:xfrm>
          <a:prstGeom prst="rect">
            <a:avLst/>
          </a:prstGeom>
        </p:spPr>
      </p:pic>
      <p:pic>
        <p:nvPicPr>
          <p:cNvPr id="15" name="Imagen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97722" y="5469554"/>
            <a:ext cx="1509427" cy="1035507"/>
          </a:xfrm>
          <a:prstGeom prst="rect">
            <a:avLst/>
          </a:prstGeom>
        </p:spPr>
      </p:pic>
      <p:pic>
        <p:nvPicPr>
          <p:cNvPr id="16" name="Imagen 15"/>
          <p:cNvPicPr>
            <a:picLocks noChangeAspect="1"/>
          </p:cNvPicPr>
          <p:nvPr/>
        </p:nvPicPr>
        <p:blipFill>
          <a:blip r:embed="rId9"/>
          <a:stretch>
            <a:fillRect/>
          </a:stretch>
        </p:blipFill>
        <p:spPr>
          <a:xfrm>
            <a:off x="8789612" y="3268747"/>
            <a:ext cx="1417537" cy="1325722"/>
          </a:xfrm>
          <a:prstGeom prst="rect">
            <a:avLst/>
          </a:prstGeom>
        </p:spPr>
      </p:pic>
      <p:sp>
        <p:nvSpPr>
          <p:cNvPr id="6" name="Rectángulo 5"/>
          <p:cNvSpPr/>
          <p:nvPr/>
        </p:nvSpPr>
        <p:spPr>
          <a:xfrm>
            <a:off x="57290" y="2803854"/>
            <a:ext cx="5193525" cy="1200329"/>
          </a:xfrm>
          <a:prstGeom prst="rect">
            <a:avLst/>
          </a:prstGeom>
        </p:spPr>
        <p:txBody>
          <a:bodyPr wrap="square">
            <a:spAutoFit/>
          </a:bodyPr>
          <a:lstStyle/>
          <a:p>
            <a:pPr algn="just"/>
            <a:r>
              <a:rPr lang="es-419" dirty="0" smtClean="0">
                <a:latin typeface="Arial Narrow" panose="020B0606020202030204" pitchFamily="34" charset="0"/>
                <a:cs typeface="Times New Roman" panose="02020603050405020304" pitchFamily="18" charset="0"/>
              </a:rPr>
              <a:t>Ciclos de vida, modelos reproductivos, desarrollo embrionario, larval, metamorfosis, asentamiento larval, inductores, reclutamiento, crecimiento. Mirada de estos procesos con la industria y con el cambio climático. </a:t>
            </a:r>
            <a:endParaRPr lang="es-CL" dirty="0"/>
          </a:p>
        </p:txBody>
      </p:sp>
      <p:sp>
        <p:nvSpPr>
          <p:cNvPr id="7" name="Rectángulo 6"/>
          <p:cNvSpPr/>
          <p:nvPr/>
        </p:nvSpPr>
        <p:spPr>
          <a:xfrm>
            <a:off x="0" y="1272486"/>
            <a:ext cx="6096000" cy="923330"/>
          </a:xfrm>
          <a:prstGeom prst="rect">
            <a:avLst/>
          </a:prstGeom>
        </p:spPr>
        <p:txBody>
          <a:bodyPr>
            <a:spAutoFit/>
          </a:bodyPr>
          <a:lstStyle/>
          <a:p>
            <a:r>
              <a:rPr lang="es-419" dirty="0" smtClean="0">
                <a:latin typeface="Arial Narrow" panose="020B0606020202030204" pitchFamily="34" charset="0"/>
                <a:cs typeface="Times New Roman" panose="02020603050405020304" pitchFamily="18" charset="0"/>
              </a:rPr>
              <a:t>Identificación de larvas en sus diferentes estados de desarrollo</a:t>
            </a:r>
          </a:p>
          <a:p>
            <a:r>
              <a:rPr lang="es-419" dirty="0" smtClean="0">
                <a:latin typeface="Arial Narrow" panose="020B0606020202030204" pitchFamily="34" charset="0"/>
                <a:cs typeface="Times New Roman" panose="02020603050405020304" pitchFamily="18" charset="0"/>
              </a:rPr>
              <a:t>Con la ayuda del trabajo realizado por </a:t>
            </a:r>
            <a:r>
              <a:rPr lang="es-419" dirty="0" err="1" smtClean="0">
                <a:latin typeface="Arial Narrow" panose="020B0606020202030204" pitchFamily="34" charset="0"/>
                <a:cs typeface="Times New Roman" panose="02020603050405020304" pitchFamily="18" charset="0"/>
              </a:rPr>
              <a:t>Ramorino</a:t>
            </a:r>
            <a:r>
              <a:rPr lang="es-419" dirty="0" smtClean="0">
                <a:latin typeface="Arial Narrow" panose="020B0606020202030204" pitchFamily="34" charset="0"/>
                <a:cs typeface="Times New Roman" panose="02020603050405020304" pitchFamily="18" charset="0"/>
              </a:rPr>
              <a:t> y Campos (1983), sobre larvas y </a:t>
            </a:r>
            <a:r>
              <a:rPr lang="es-419" dirty="0" err="1" smtClean="0">
                <a:latin typeface="Arial Narrow" panose="020B0606020202030204" pitchFamily="34" charset="0"/>
                <a:cs typeface="Times New Roman" panose="02020603050405020304" pitchFamily="18" charset="0"/>
              </a:rPr>
              <a:t>postlarvas</a:t>
            </a:r>
            <a:r>
              <a:rPr lang="es-419" dirty="0" smtClean="0">
                <a:latin typeface="Arial Narrow" panose="020B0606020202030204" pitchFamily="34" charset="0"/>
                <a:cs typeface="Times New Roman" panose="02020603050405020304" pitchFamily="18" charset="0"/>
              </a:rPr>
              <a:t> de </a:t>
            </a:r>
            <a:r>
              <a:rPr lang="es-419" dirty="0" err="1" smtClean="0">
                <a:latin typeface="Arial Narrow" panose="020B0606020202030204" pitchFamily="34" charset="0"/>
                <a:cs typeface="Times New Roman" panose="02020603050405020304" pitchFamily="18" charset="0"/>
              </a:rPr>
              <a:t>mitilidos</a:t>
            </a:r>
            <a:r>
              <a:rPr lang="es-419" dirty="0" smtClean="0">
                <a:latin typeface="Arial Narrow" panose="020B0606020202030204" pitchFamily="34" charset="0"/>
                <a:cs typeface="Times New Roman" panose="02020603050405020304" pitchFamily="18" charset="0"/>
              </a:rPr>
              <a:t> en Chile.</a:t>
            </a:r>
            <a:endParaRPr lang="es-CL" dirty="0"/>
          </a:p>
        </p:txBody>
      </p:sp>
      <p:sp>
        <p:nvSpPr>
          <p:cNvPr id="9" name="Rectángulo 8"/>
          <p:cNvSpPr/>
          <p:nvPr/>
        </p:nvSpPr>
        <p:spPr>
          <a:xfrm>
            <a:off x="16175" y="4412686"/>
            <a:ext cx="5275753" cy="2308324"/>
          </a:xfrm>
          <a:prstGeom prst="rect">
            <a:avLst/>
          </a:prstGeom>
        </p:spPr>
        <p:txBody>
          <a:bodyPr wrap="square">
            <a:spAutoFit/>
          </a:bodyPr>
          <a:lstStyle/>
          <a:p>
            <a:pPr algn="just"/>
            <a:r>
              <a:rPr lang="es-419" dirty="0" smtClean="0">
                <a:latin typeface="Arial Narrow" panose="020B0606020202030204" pitchFamily="34" charset="0"/>
                <a:ea typeface="Times New Roman" panose="02020603050405020304" pitchFamily="18" charset="0"/>
                <a:cs typeface="Times New Roman" panose="02020603050405020304" pitchFamily="18" charset="0"/>
              </a:rPr>
              <a:t>Conceptos básicos de genética (Genética Mendeliana)  y Genética de Poblaciones. </a:t>
            </a:r>
            <a:r>
              <a:rPr lang="es-419" dirty="0" smtClean="0">
                <a:latin typeface="Arial Narrow" panose="020B0606020202030204" pitchFamily="34" charset="0"/>
                <a:cs typeface="Times New Roman" panose="02020603050405020304" pitchFamily="18" charset="0"/>
              </a:rPr>
              <a:t>Marcadores genéticos y técnicas para diferentes aplicaciones</a:t>
            </a:r>
          </a:p>
          <a:p>
            <a:r>
              <a:rPr lang="es-419" dirty="0" smtClean="0">
                <a:latin typeface="Arial Narrow" panose="020B0606020202030204" pitchFamily="34" charset="0"/>
                <a:cs typeface="Times New Roman" panose="02020603050405020304" pitchFamily="18" charset="0"/>
              </a:rPr>
              <a:t>Preguntas: Las semillas que se fijan en el Estuario provienen de los Bancos adyacentes ? O las semillas que se fijan en </a:t>
            </a:r>
            <a:r>
              <a:rPr lang="es-419" dirty="0" err="1" smtClean="0">
                <a:latin typeface="Arial Narrow" panose="020B0606020202030204" pitchFamily="34" charset="0"/>
                <a:cs typeface="Times New Roman" panose="02020603050405020304" pitchFamily="18" charset="0"/>
              </a:rPr>
              <a:t>E.Csstro</a:t>
            </a:r>
            <a:r>
              <a:rPr lang="es-419" dirty="0" smtClean="0">
                <a:latin typeface="Arial Narrow" panose="020B0606020202030204" pitchFamily="34" charset="0"/>
                <a:cs typeface="Times New Roman" panose="02020603050405020304" pitchFamily="18" charset="0"/>
              </a:rPr>
              <a:t>, provienen de los centros de engorda adyacentes o </a:t>
            </a:r>
            <a:r>
              <a:rPr lang="es-419" dirty="0">
                <a:latin typeface="Arial Narrow" panose="020B0606020202030204" pitchFamily="34" charset="0"/>
                <a:cs typeface="Times New Roman" panose="02020603050405020304" pitchFamily="18" charset="0"/>
              </a:rPr>
              <a:t>B</a:t>
            </a:r>
            <a:r>
              <a:rPr lang="es-419" dirty="0" smtClean="0">
                <a:latin typeface="Arial Narrow" panose="020B0606020202030204" pitchFamily="34" charset="0"/>
                <a:cs typeface="Times New Roman" panose="02020603050405020304" pitchFamily="18" charset="0"/>
              </a:rPr>
              <a:t>ancos tan alejados como los del Estuario? O como está la salud o condición de los Bancos?</a:t>
            </a:r>
            <a:endParaRPr lang="es-CL" dirty="0"/>
          </a:p>
        </p:txBody>
      </p:sp>
      <p:pic>
        <p:nvPicPr>
          <p:cNvPr id="11" name="Imagen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18426" y="4759070"/>
            <a:ext cx="1068357" cy="1424476"/>
          </a:xfrm>
          <a:prstGeom prst="rect">
            <a:avLst/>
          </a:prstGeom>
        </p:spPr>
      </p:pic>
      <p:pic>
        <p:nvPicPr>
          <p:cNvPr id="20" name="Imagen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10895" y="5241264"/>
            <a:ext cx="947848" cy="1263797"/>
          </a:xfrm>
          <a:prstGeom prst="rect">
            <a:avLst/>
          </a:prstGeom>
        </p:spPr>
      </p:pic>
    </p:spTree>
    <p:extLst>
      <p:ext uri="{BB962C8B-B14F-4D97-AF65-F5344CB8AC3E}">
        <p14:creationId xmlns:p14="http://schemas.microsoft.com/office/powerpoint/2010/main" val="18082267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481792E-2060-4F86-A325-88DA52637810}"/>
              </a:ext>
            </a:extLst>
          </p:cNvPr>
          <p:cNvSpPr txBox="1"/>
          <p:nvPr/>
        </p:nvSpPr>
        <p:spPr>
          <a:xfrm>
            <a:off x="699908" y="353326"/>
            <a:ext cx="8791492" cy="3139321"/>
          </a:xfrm>
          <a:prstGeom prst="rect">
            <a:avLst/>
          </a:prstGeom>
          <a:noFill/>
        </p:spPr>
        <p:txBody>
          <a:bodyPr wrap="square" rtlCol="0">
            <a:spAutoFit/>
          </a:bodyPr>
          <a:lstStyle/>
          <a:p>
            <a:endParaRPr lang="es-CL" dirty="0"/>
          </a:p>
          <a:p>
            <a:endParaRPr lang="es-CL" dirty="0"/>
          </a:p>
          <a:p>
            <a:r>
              <a:rPr lang="es-CL" b="1" dirty="0"/>
              <a:t>Agradecimiento a nuestros colaboradores:</a:t>
            </a:r>
          </a:p>
          <a:p>
            <a:endParaRPr lang="es-CL" b="1" dirty="0"/>
          </a:p>
          <a:p>
            <a:r>
              <a:rPr lang="es-CL" b="1" dirty="0" smtClean="0"/>
              <a:t>Muestreo</a:t>
            </a:r>
            <a:r>
              <a:rPr lang="es-CL" dirty="0"/>
              <a:t>;</a:t>
            </a:r>
            <a:r>
              <a:rPr lang="es-CL" dirty="0" smtClean="0"/>
              <a:t> </a:t>
            </a:r>
            <a:r>
              <a:rPr lang="es-CL" dirty="0"/>
              <a:t>Pedro Calabrano, Mauricio Palma, José Ojeda, Darwin </a:t>
            </a:r>
            <a:r>
              <a:rPr lang="es-CL" dirty="0" smtClean="0"/>
              <a:t>Retamal, Roberto </a:t>
            </a:r>
            <a:r>
              <a:rPr lang="es-CL" dirty="0" err="1" smtClean="0"/>
              <a:t>Raimapo</a:t>
            </a:r>
            <a:r>
              <a:rPr lang="es-CL" dirty="0" smtClean="0"/>
              <a:t>, </a:t>
            </a:r>
            <a:r>
              <a:rPr lang="es-CL" dirty="0" err="1" smtClean="0"/>
              <a:t>Jrodrigo</a:t>
            </a:r>
            <a:r>
              <a:rPr lang="es-CL" dirty="0" smtClean="0"/>
              <a:t> </a:t>
            </a:r>
            <a:r>
              <a:rPr lang="es-CL" dirty="0" err="1" smtClean="0"/>
              <a:t>Manscilla</a:t>
            </a:r>
            <a:r>
              <a:rPr lang="es-CL" dirty="0" smtClean="0"/>
              <a:t>, Alondra Sandoval, Juan </a:t>
            </a:r>
            <a:r>
              <a:rPr lang="es-CL" dirty="0"/>
              <a:t>C</a:t>
            </a:r>
            <a:r>
              <a:rPr lang="es-CL" dirty="0" smtClean="0"/>
              <a:t>arlos </a:t>
            </a:r>
            <a:r>
              <a:rPr lang="es-CL" dirty="0" err="1" smtClean="0"/>
              <a:t>Union</a:t>
            </a:r>
            <a:r>
              <a:rPr lang="es-CL" dirty="0" smtClean="0"/>
              <a:t>, </a:t>
            </a:r>
            <a:r>
              <a:rPr lang="es-CL" dirty="0" err="1" smtClean="0"/>
              <a:t>Maria</a:t>
            </a:r>
            <a:r>
              <a:rPr lang="es-CL" dirty="0" smtClean="0"/>
              <a:t> </a:t>
            </a:r>
            <a:r>
              <a:rPr lang="es-CL" dirty="0" err="1" smtClean="0"/>
              <a:t>Zuñiga</a:t>
            </a:r>
            <a:endParaRPr lang="es-CL" dirty="0"/>
          </a:p>
          <a:p>
            <a:r>
              <a:rPr lang="es-CL" b="1" dirty="0"/>
              <a:t>Análisis muestras fitoplancton: </a:t>
            </a:r>
            <a:r>
              <a:rPr lang="es-CL" dirty="0"/>
              <a:t>Loreto López, Karen Correa, Carolina Soto, Bianca Olivares, Fernanda Cornejo, Lorena Ramírez.</a:t>
            </a:r>
          </a:p>
          <a:p>
            <a:r>
              <a:rPr lang="es-CL" b="1" dirty="0"/>
              <a:t>SIG reportes: </a:t>
            </a:r>
            <a:r>
              <a:rPr lang="es-CL" dirty="0"/>
              <a:t>Christian Espinoza.</a:t>
            </a:r>
          </a:p>
          <a:p>
            <a:r>
              <a:rPr lang="es-CL" b="1" dirty="0" smtClean="0"/>
              <a:t>Gestión administrativa: </a:t>
            </a:r>
            <a:r>
              <a:rPr lang="es-CL" dirty="0"/>
              <a:t>Leonardo Guzmán, Carolina </a:t>
            </a:r>
            <a:r>
              <a:rPr lang="es-CL" dirty="0" smtClean="0"/>
              <a:t>Barrientos, Sergio </a:t>
            </a:r>
            <a:r>
              <a:rPr lang="es-CL" dirty="0" err="1" smtClean="0"/>
              <a:t>Elgueta</a:t>
            </a:r>
            <a:r>
              <a:rPr lang="es-CL" dirty="0" smtClean="0"/>
              <a:t>,</a:t>
            </a:r>
            <a:endParaRPr lang="es-CL" dirty="0"/>
          </a:p>
          <a:p>
            <a:r>
              <a:rPr lang="es-CL" b="1" dirty="0" smtClean="0"/>
              <a:t>s:</a:t>
            </a:r>
            <a:r>
              <a:rPr lang="es-CL" dirty="0" smtClean="0"/>
              <a:t>ristina Ríos, Pamela </a:t>
            </a:r>
            <a:r>
              <a:rPr lang="es-CL" dirty="0"/>
              <a:t>Barría, Jaime Reyes, Yesica </a:t>
            </a:r>
            <a:r>
              <a:rPr lang="es-CL" dirty="0" err="1" smtClean="0"/>
              <a:t>Almonacid</a:t>
            </a:r>
            <a:r>
              <a:rPr lang="es-CL" dirty="0" smtClean="0"/>
              <a:t> .</a:t>
            </a:r>
            <a:endParaRPr lang="es-CL" dirty="0"/>
          </a:p>
        </p:txBody>
      </p:sp>
      <p:pic>
        <p:nvPicPr>
          <p:cNvPr id="7" name="Imagen 6">
            <a:extLst>
              <a:ext uri="{FF2B5EF4-FFF2-40B4-BE49-F238E27FC236}">
                <a16:creationId xmlns:a16="http://schemas.microsoft.com/office/drawing/2014/main" id="{C12AB8B9-8476-49BA-814F-BCAE6AEAA44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71040" y="3597282"/>
            <a:ext cx="4456315" cy="29708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37225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A7C6310-B826-498F-A309-460F96D43396}"/>
              </a:ext>
            </a:extLst>
          </p:cNvPr>
          <p:cNvPicPr>
            <a:picLocks noChangeAspect="1"/>
          </p:cNvPicPr>
          <p:nvPr/>
        </p:nvPicPr>
        <p:blipFill rotWithShape="1">
          <a:blip r:embed="rId2"/>
          <a:srcRect r="21316" b="9522"/>
          <a:stretch/>
        </p:blipFill>
        <p:spPr>
          <a:xfrm>
            <a:off x="2794144" y="1048656"/>
            <a:ext cx="6603711" cy="4760688"/>
          </a:xfrm>
          <a:prstGeom prst="rect">
            <a:avLst/>
          </a:prstGeom>
        </p:spPr>
      </p:pic>
    </p:spTree>
    <p:extLst>
      <p:ext uri="{BB962C8B-B14F-4D97-AF65-F5344CB8AC3E}">
        <p14:creationId xmlns:p14="http://schemas.microsoft.com/office/powerpoint/2010/main" val="20182943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srcRect/>
          <a:stretch>
            <a:fillRect/>
          </a:stretch>
        </p:blipFill>
        <p:spPr bwMode="auto">
          <a:xfrm>
            <a:off x="3320775" y="935565"/>
            <a:ext cx="5728055" cy="5256867"/>
          </a:xfrm>
          <a:prstGeom prst="rect">
            <a:avLst/>
          </a:prstGeom>
          <a:noFill/>
          <a:ln w="9525">
            <a:noFill/>
            <a:miter lim="800000"/>
            <a:headEnd/>
            <a:tailEnd/>
          </a:ln>
          <a:effectLst/>
        </p:spPr>
      </p:pic>
    </p:spTree>
    <p:extLst>
      <p:ext uri="{BB962C8B-B14F-4D97-AF65-F5344CB8AC3E}">
        <p14:creationId xmlns:p14="http://schemas.microsoft.com/office/powerpoint/2010/main" val="4554244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8E7C1C-F583-4735-A5E8-6E6AAC393E48}"/>
              </a:ext>
            </a:extLst>
          </p:cNvPr>
          <p:cNvSpPr txBox="1"/>
          <p:nvPr/>
        </p:nvSpPr>
        <p:spPr>
          <a:xfrm>
            <a:off x="11911524" y="6633196"/>
            <a:ext cx="256802" cy="261610"/>
          </a:xfrm>
          <a:prstGeom prst="rect">
            <a:avLst/>
          </a:prstGeom>
          <a:noFill/>
        </p:spPr>
        <p:txBody>
          <a:bodyPr wrap="none" rtlCol="0">
            <a:spAutoFit/>
          </a:bodyPr>
          <a:lstStyle/>
          <a:p>
            <a:r>
              <a:rPr lang="es-CL" sz="1100" b="1" dirty="0" smtClean="0">
                <a:solidFill>
                  <a:schemeClr val="bg1"/>
                </a:solidFill>
              </a:rPr>
              <a:t>9</a:t>
            </a:r>
            <a:endParaRPr lang="es-CL" sz="1100" b="1" dirty="0">
              <a:solidFill>
                <a:schemeClr val="bg1"/>
              </a:solidFill>
            </a:endParaRPr>
          </a:p>
        </p:txBody>
      </p:sp>
      <p:sp>
        <p:nvSpPr>
          <p:cNvPr id="5" name="CuadroTexto 4">
            <a:extLst>
              <a:ext uri="{FF2B5EF4-FFF2-40B4-BE49-F238E27FC236}">
                <a16:creationId xmlns:a16="http://schemas.microsoft.com/office/drawing/2014/main" id="{53453A4F-72FE-4401-B493-54943D5401A9}"/>
              </a:ext>
            </a:extLst>
          </p:cNvPr>
          <p:cNvSpPr txBox="1"/>
          <p:nvPr/>
        </p:nvSpPr>
        <p:spPr>
          <a:xfrm>
            <a:off x="3565833" y="5008301"/>
            <a:ext cx="184731" cy="307777"/>
          </a:xfrm>
          <a:prstGeom prst="rect">
            <a:avLst/>
          </a:prstGeom>
          <a:noFill/>
        </p:spPr>
        <p:txBody>
          <a:bodyPr wrap="none" rtlCol="0">
            <a:spAutoFit/>
          </a:bodyPr>
          <a:lstStyle/>
          <a:p>
            <a:endParaRPr lang="es-CL" sz="1400" dirty="0"/>
          </a:p>
        </p:txBody>
      </p:sp>
      <p:sp>
        <p:nvSpPr>
          <p:cNvPr id="6" name="11 Rectángulo"/>
          <p:cNvSpPr/>
          <p:nvPr/>
        </p:nvSpPr>
        <p:spPr>
          <a:xfrm>
            <a:off x="252877" y="1391064"/>
            <a:ext cx="5770410" cy="4247317"/>
          </a:xfrm>
          <a:prstGeom prst="rect">
            <a:avLst/>
          </a:prstGeom>
        </p:spPr>
        <p:txBody>
          <a:bodyPr wrap="square">
            <a:spAutoFit/>
          </a:bodyPr>
          <a:lstStyle/>
          <a:p>
            <a:pPr algn="just"/>
            <a:r>
              <a:rPr lang="es-CL" i="1" dirty="0">
                <a:solidFill>
                  <a:srgbClr val="FF0000"/>
                </a:solidFill>
              </a:rPr>
              <a:t>Problemas de manejo de volúmenes</a:t>
            </a:r>
          </a:p>
          <a:p>
            <a:pPr algn="just"/>
            <a:r>
              <a:rPr lang="es-CL" dirty="0" smtClean="0"/>
              <a:t>Los volúmenes que se estaban manejando en algunos centros de cultivo: 300 a 500 t  </a:t>
            </a:r>
          </a:p>
          <a:p>
            <a:pPr algn="just"/>
            <a:endParaRPr lang="es-CL" dirty="0" smtClean="0"/>
          </a:p>
          <a:p>
            <a:pPr algn="just"/>
            <a:r>
              <a:rPr lang="es-CL" b="1" dirty="0" smtClean="0"/>
              <a:t>Proyecto</a:t>
            </a:r>
          </a:p>
          <a:p>
            <a:pPr algn="just"/>
            <a:r>
              <a:rPr lang="es-CL" dirty="0" smtClean="0"/>
              <a:t>“</a:t>
            </a:r>
            <a:r>
              <a:rPr lang="es-CL" i="1" dirty="0" smtClean="0"/>
              <a:t>Transferencia tecnológica para la Optimización de la Mitilicultura chilena”. </a:t>
            </a:r>
            <a:endParaRPr lang="es-CL" dirty="0" smtClean="0"/>
          </a:p>
          <a:p>
            <a:pPr algn="just"/>
            <a:r>
              <a:rPr lang="es-CL" dirty="0" smtClean="0"/>
              <a:t>Mecanización de procesos productivos en donde se implementó la cuerda continua, avance tecnológico importante para la eficiencia de los procesos productivos y que actualmente es utilizada en forma masiva. </a:t>
            </a:r>
          </a:p>
          <a:p>
            <a:pPr algn="just"/>
            <a:endParaRPr lang="es-CL" dirty="0" smtClean="0"/>
          </a:p>
          <a:p>
            <a:endParaRPr lang="es-CL" dirty="0" smtClean="0"/>
          </a:p>
          <a:p>
            <a:endParaRPr lang="es-CL" dirty="0" smtClean="0"/>
          </a:p>
          <a:p>
            <a:endParaRPr lang="es-CL" dirty="0"/>
          </a:p>
        </p:txBody>
      </p:sp>
      <p:pic>
        <p:nvPicPr>
          <p:cNvPr id="7" name="Picture 1"/>
          <p:cNvPicPr>
            <a:picLocks noChangeAspect="1" noChangeArrowheads="1"/>
          </p:cNvPicPr>
          <p:nvPr/>
        </p:nvPicPr>
        <p:blipFill>
          <a:blip r:embed="rId3"/>
          <a:srcRect/>
          <a:stretch>
            <a:fillRect/>
          </a:stretch>
        </p:blipFill>
        <p:spPr bwMode="auto">
          <a:xfrm>
            <a:off x="8384258" y="2728717"/>
            <a:ext cx="2355344" cy="1337499"/>
          </a:xfrm>
          <a:prstGeom prst="rect">
            <a:avLst/>
          </a:prstGeom>
          <a:noFill/>
          <a:ln w="9525">
            <a:noFill/>
            <a:miter lim="800000"/>
            <a:headEnd/>
            <a:tailEnd/>
          </a:ln>
          <a:effectLst/>
        </p:spPr>
      </p:pic>
      <p:pic>
        <p:nvPicPr>
          <p:cNvPr id="11" name="Picture 3"/>
          <p:cNvPicPr>
            <a:picLocks noChangeAspect="1" noChangeArrowheads="1"/>
          </p:cNvPicPr>
          <p:nvPr/>
        </p:nvPicPr>
        <p:blipFill>
          <a:blip r:embed="rId4"/>
          <a:srcRect/>
          <a:stretch>
            <a:fillRect/>
          </a:stretch>
        </p:blipFill>
        <p:spPr bwMode="auto">
          <a:xfrm>
            <a:off x="6285028" y="2795039"/>
            <a:ext cx="1724809" cy="1204857"/>
          </a:xfrm>
          <a:prstGeom prst="rect">
            <a:avLst/>
          </a:prstGeom>
          <a:noFill/>
          <a:ln w="9525">
            <a:noFill/>
            <a:miter lim="800000"/>
            <a:headEnd/>
            <a:tailEnd/>
          </a:ln>
        </p:spPr>
      </p:pic>
      <p:pic>
        <p:nvPicPr>
          <p:cNvPr id="12" name="image8.jpeg"/>
          <p:cNvPicPr/>
          <p:nvPr/>
        </p:nvPicPr>
        <p:blipFill>
          <a:blip r:embed="rId5" cstate="print"/>
          <a:stretch>
            <a:fillRect/>
          </a:stretch>
        </p:blipFill>
        <p:spPr>
          <a:xfrm>
            <a:off x="6219040" y="957431"/>
            <a:ext cx="1603741" cy="1530013"/>
          </a:xfrm>
          <a:prstGeom prst="rect">
            <a:avLst/>
          </a:prstGeom>
        </p:spPr>
      </p:pic>
      <p:pic>
        <p:nvPicPr>
          <p:cNvPr id="14" name="image15.jpeg"/>
          <p:cNvPicPr/>
          <p:nvPr/>
        </p:nvPicPr>
        <p:blipFill>
          <a:blip r:embed="rId6" cstate="print"/>
          <a:stretch>
            <a:fillRect/>
          </a:stretch>
        </p:blipFill>
        <p:spPr>
          <a:xfrm>
            <a:off x="6807920" y="4189151"/>
            <a:ext cx="2743201" cy="1638300"/>
          </a:xfrm>
          <a:prstGeom prst="rect">
            <a:avLst/>
          </a:prstGeom>
        </p:spPr>
      </p:pic>
      <p:pic>
        <p:nvPicPr>
          <p:cNvPr id="17" name="Picture 2"/>
          <p:cNvPicPr>
            <a:picLocks noChangeAspect="1" noChangeArrowheads="1"/>
          </p:cNvPicPr>
          <p:nvPr/>
        </p:nvPicPr>
        <p:blipFill>
          <a:blip r:embed="rId7" cstate="print"/>
          <a:srcRect/>
          <a:stretch>
            <a:fillRect/>
          </a:stretch>
        </p:blipFill>
        <p:spPr bwMode="auto">
          <a:xfrm>
            <a:off x="8384258" y="991925"/>
            <a:ext cx="2526879" cy="1461023"/>
          </a:xfrm>
          <a:prstGeom prst="rect">
            <a:avLst/>
          </a:prstGeom>
          <a:noFill/>
          <a:ln w="9525">
            <a:noFill/>
            <a:miter lim="800000"/>
            <a:headEnd/>
            <a:tailEnd/>
          </a:ln>
          <a:effectLst/>
        </p:spPr>
      </p:pic>
      <p:sp>
        <p:nvSpPr>
          <p:cNvPr id="4" name="Rectángulo 3"/>
          <p:cNvSpPr/>
          <p:nvPr/>
        </p:nvSpPr>
        <p:spPr>
          <a:xfrm>
            <a:off x="385242" y="807259"/>
            <a:ext cx="5553059" cy="369332"/>
          </a:xfrm>
          <a:prstGeom prst="rect">
            <a:avLst/>
          </a:prstGeom>
        </p:spPr>
        <p:txBody>
          <a:bodyPr wrap="none">
            <a:spAutoFit/>
          </a:bodyPr>
          <a:lstStyle/>
          <a:p>
            <a:r>
              <a:rPr lang="es-CL" b="1" i="1" dirty="0"/>
              <a:t>IFOP  y su vinculación con la industria de la </a:t>
            </a:r>
            <a:r>
              <a:rPr lang="es-CL" b="1" i="1" dirty="0" err="1"/>
              <a:t>mitilicultura</a:t>
            </a:r>
            <a:r>
              <a:rPr lang="es-CL" b="1" i="1" dirty="0"/>
              <a:t> </a:t>
            </a:r>
          </a:p>
        </p:txBody>
      </p:sp>
      <p:graphicFrame>
        <p:nvGraphicFramePr>
          <p:cNvPr id="8" name="Tabla 7"/>
          <p:cNvGraphicFramePr>
            <a:graphicFrameLocks noGrp="1"/>
          </p:cNvGraphicFramePr>
          <p:nvPr>
            <p:extLst>
              <p:ext uri="{D42A27DB-BD31-4B8C-83A1-F6EECF244321}">
                <p14:modId xmlns:p14="http://schemas.microsoft.com/office/powerpoint/2010/main" val="4250109125"/>
              </p:ext>
            </p:extLst>
          </p:nvPr>
        </p:nvGraphicFramePr>
        <p:xfrm>
          <a:off x="1053864" y="4580700"/>
          <a:ext cx="3378200" cy="1738842"/>
        </p:xfrm>
        <a:graphic>
          <a:graphicData uri="http://schemas.openxmlformats.org/drawingml/2006/table">
            <a:tbl>
              <a:tblPr/>
              <a:tblGrid>
                <a:gridCol w="1015046">
                  <a:extLst>
                    <a:ext uri="{9D8B030D-6E8A-4147-A177-3AD203B41FA5}">
                      <a16:colId xmlns:a16="http://schemas.microsoft.com/office/drawing/2014/main" val="432674166"/>
                    </a:ext>
                  </a:extLst>
                </a:gridCol>
                <a:gridCol w="1040422">
                  <a:extLst>
                    <a:ext uri="{9D8B030D-6E8A-4147-A177-3AD203B41FA5}">
                      <a16:colId xmlns:a16="http://schemas.microsoft.com/office/drawing/2014/main" val="1848024549"/>
                    </a:ext>
                  </a:extLst>
                </a:gridCol>
                <a:gridCol w="1322732">
                  <a:extLst>
                    <a:ext uri="{9D8B030D-6E8A-4147-A177-3AD203B41FA5}">
                      <a16:colId xmlns:a16="http://schemas.microsoft.com/office/drawing/2014/main" val="984068046"/>
                    </a:ext>
                  </a:extLst>
                </a:gridCol>
              </a:tblGrid>
              <a:tr h="248406">
                <a:tc>
                  <a:txBody>
                    <a:bodyPr/>
                    <a:lstStyle/>
                    <a:p>
                      <a:pPr algn="l" fontAlgn="b"/>
                      <a:r>
                        <a:rPr lang="es-CL" sz="1100" b="1" i="0" u="none" strike="noStrike" dirty="0">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L" sz="1100" b="1" i="0" u="none" strike="noStrike" dirty="0">
                          <a:solidFill>
                            <a:srgbClr val="92D050"/>
                          </a:solidFill>
                          <a:latin typeface="Calibri"/>
                        </a:rPr>
                        <a:t>Siembra Manual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s-CL" sz="1100" b="1" i="0" u="none" strike="noStrike" dirty="0">
                          <a:solidFill>
                            <a:srgbClr val="92D050"/>
                          </a:solidFill>
                          <a:latin typeface="Calibri"/>
                        </a:rPr>
                        <a:t>Siembra Mecanizada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996169573"/>
                  </a:ext>
                </a:extLst>
              </a:tr>
              <a:tr h="248406">
                <a:tc>
                  <a:txBody>
                    <a:bodyPr/>
                    <a:lstStyle/>
                    <a:p>
                      <a:pPr algn="l" fontAlgn="b"/>
                      <a:r>
                        <a:rPr lang="es-CL" sz="1100" b="1" i="0" u="none" strike="noStrike">
                          <a:solidFill>
                            <a:srgbClr val="000000"/>
                          </a:solidFill>
                          <a:latin typeface="Calibri"/>
                        </a:rPr>
                        <a:t>Personas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1100" b="1" i="0" u="none" strike="noStrike">
                          <a:solidFill>
                            <a:srgbClr val="000000"/>
                          </a:solidFill>
                          <a:latin typeface="Calibri"/>
                        </a:rPr>
                        <a:t>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1100" b="1" i="0" u="none" strike="noStrike" dirty="0">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7220578"/>
                  </a:ext>
                </a:extLst>
              </a:tr>
              <a:tr h="248406">
                <a:tc>
                  <a:txBody>
                    <a:bodyPr/>
                    <a:lstStyle/>
                    <a:p>
                      <a:pPr algn="l" fontAlgn="b"/>
                      <a:r>
                        <a:rPr lang="es-CL" sz="1100" b="1" i="0" u="none" strike="noStrike">
                          <a:solidFill>
                            <a:srgbClr val="000000"/>
                          </a:solidFill>
                          <a:latin typeface="Calibri"/>
                        </a:rPr>
                        <a:t>N° cuelgas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1100" b="1" i="0" u="none" strike="noStrike" dirty="0">
                          <a:solidFill>
                            <a:srgbClr val="000000"/>
                          </a:solidFill>
                          <a:latin typeface="Calibri"/>
                        </a:rPr>
                        <a:t>200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1100" b="1" i="0" u="none" strike="noStrike" dirty="0">
                          <a:solidFill>
                            <a:srgbClr val="000000"/>
                          </a:solidFill>
                          <a:latin typeface="Calibri"/>
                        </a:rPr>
                        <a:t>2000</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3836290"/>
                  </a:ext>
                </a:extLst>
              </a:tr>
              <a:tr h="248406">
                <a:tc>
                  <a:txBody>
                    <a:bodyPr/>
                    <a:lstStyle/>
                    <a:p>
                      <a:pPr algn="l" fontAlgn="b"/>
                      <a:r>
                        <a:rPr lang="es-CL" sz="1100" b="1"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L" sz="1100" b="1" i="0" u="none" strike="noStrike" dirty="0">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L" sz="1100" b="1" i="0" u="none" strike="noStrike" dirty="0">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6656404"/>
                  </a:ext>
                </a:extLst>
              </a:tr>
              <a:tr h="248406">
                <a:tc>
                  <a:txBody>
                    <a:bodyPr/>
                    <a:lstStyle/>
                    <a:p>
                      <a:pPr algn="l" fontAlgn="b"/>
                      <a:r>
                        <a:rPr lang="es-CL" sz="1100" b="1" i="0" u="none" strike="noStrike" dirty="0">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L" sz="1100" b="1" i="0" u="none" strike="noStrike">
                          <a:solidFill>
                            <a:srgbClr val="92D050"/>
                          </a:solidFill>
                          <a:latin typeface="Calibri"/>
                        </a:rPr>
                        <a:t>Cosecha Manual</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l" fontAlgn="b"/>
                      <a:r>
                        <a:rPr lang="es-CL" sz="1100" b="1" i="0" u="none" strike="noStrike" dirty="0">
                          <a:solidFill>
                            <a:srgbClr val="92D050"/>
                          </a:solidFill>
                          <a:latin typeface="Calibri"/>
                        </a:rPr>
                        <a:t>Cosecha Mecanizada</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376198333"/>
                  </a:ext>
                </a:extLst>
              </a:tr>
              <a:tr h="248406">
                <a:tc>
                  <a:txBody>
                    <a:bodyPr/>
                    <a:lstStyle/>
                    <a:p>
                      <a:pPr algn="l" fontAlgn="b"/>
                      <a:r>
                        <a:rPr lang="es-CL" sz="1100" b="1" i="0" u="none" strike="noStrike">
                          <a:solidFill>
                            <a:srgbClr val="000000"/>
                          </a:solidFill>
                          <a:latin typeface="Calibri"/>
                        </a:rPr>
                        <a:t>Personas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1100" b="1" i="0" u="none" strike="noStrike">
                          <a:solidFill>
                            <a:srgbClr val="000000"/>
                          </a:solidFill>
                          <a:latin typeface="Calibri"/>
                        </a:rPr>
                        <a:t>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1100" b="1" i="0" u="none" strike="noStrike" dirty="0">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1680842"/>
                  </a:ext>
                </a:extLst>
              </a:tr>
              <a:tr h="248406">
                <a:tc>
                  <a:txBody>
                    <a:bodyPr/>
                    <a:lstStyle/>
                    <a:p>
                      <a:pPr algn="l" fontAlgn="b"/>
                      <a:r>
                        <a:rPr lang="es-CL" sz="1100" b="1" i="0" u="none" strike="noStrike">
                          <a:solidFill>
                            <a:srgbClr val="000000"/>
                          </a:solidFill>
                          <a:latin typeface="Calibri"/>
                        </a:rPr>
                        <a:t>N° cuelgas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1100" b="1" i="0" u="none" strike="noStrike">
                          <a:solidFill>
                            <a:srgbClr val="000000"/>
                          </a:solidFill>
                          <a:latin typeface="Calibri"/>
                        </a:rPr>
                        <a:t>10 ton</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1100" b="1" i="0" u="none" strike="noStrike" dirty="0">
                          <a:solidFill>
                            <a:srgbClr val="000000"/>
                          </a:solidFill>
                          <a:latin typeface="Calibri"/>
                        </a:rPr>
                        <a:t>30 ton</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4487941"/>
                  </a:ext>
                </a:extLst>
              </a:tr>
            </a:tbl>
          </a:graphicData>
        </a:graphic>
      </p:graphicFrame>
    </p:spTree>
    <p:extLst>
      <p:ext uri="{BB962C8B-B14F-4D97-AF65-F5344CB8AC3E}">
        <p14:creationId xmlns:p14="http://schemas.microsoft.com/office/powerpoint/2010/main" val="14070351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8E7C1C-F583-4735-A5E8-6E6AAC393E48}"/>
              </a:ext>
            </a:extLst>
          </p:cNvPr>
          <p:cNvSpPr txBox="1"/>
          <p:nvPr/>
        </p:nvSpPr>
        <p:spPr>
          <a:xfrm>
            <a:off x="11911524" y="6633196"/>
            <a:ext cx="328936" cy="261610"/>
          </a:xfrm>
          <a:prstGeom prst="rect">
            <a:avLst/>
          </a:prstGeom>
          <a:noFill/>
        </p:spPr>
        <p:txBody>
          <a:bodyPr wrap="none" rtlCol="0">
            <a:spAutoFit/>
          </a:bodyPr>
          <a:lstStyle/>
          <a:p>
            <a:r>
              <a:rPr lang="es-CL" sz="1100" b="1" dirty="0" smtClean="0">
                <a:solidFill>
                  <a:schemeClr val="bg1"/>
                </a:solidFill>
              </a:rPr>
              <a:t>10</a:t>
            </a:r>
            <a:endParaRPr lang="es-CL" sz="1100" b="1" dirty="0">
              <a:solidFill>
                <a:schemeClr val="bg1"/>
              </a:solidFill>
            </a:endParaRPr>
          </a:p>
        </p:txBody>
      </p:sp>
      <p:sp>
        <p:nvSpPr>
          <p:cNvPr id="9" name="Rectángulo 8"/>
          <p:cNvSpPr/>
          <p:nvPr/>
        </p:nvSpPr>
        <p:spPr>
          <a:xfrm>
            <a:off x="2866819" y="1905554"/>
            <a:ext cx="108000" cy="540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CuadroTexto 13"/>
          <p:cNvSpPr txBox="1"/>
          <p:nvPr/>
        </p:nvSpPr>
        <p:spPr>
          <a:xfrm>
            <a:off x="2468944" y="1579919"/>
            <a:ext cx="970137" cy="307777"/>
          </a:xfrm>
          <a:prstGeom prst="rect">
            <a:avLst/>
          </a:prstGeom>
          <a:noFill/>
        </p:spPr>
        <p:txBody>
          <a:bodyPr wrap="none" rtlCol="0">
            <a:spAutoFit/>
          </a:bodyPr>
          <a:lstStyle/>
          <a:p>
            <a:r>
              <a:rPr lang="es-CL" sz="1400" dirty="0" smtClean="0"/>
              <a:t>2011-2012</a:t>
            </a:r>
            <a:endParaRPr lang="es-CL" sz="1400" dirty="0"/>
          </a:p>
        </p:txBody>
      </p:sp>
      <p:sp>
        <p:nvSpPr>
          <p:cNvPr id="19" name="CuadroTexto 18"/>
          <p:cNvSpPr txBox="1"/>
          <p:nvPr/>
        </p:nvSpPr>
        <p:spPr>
          <a:xfrm>
            <a:off x="2468409" y="2563126"/>
            <a:ext cx="1079206" cy="307777"/>
          </a:xfrm>
          <a:prstGeom prst="rect">
            <a:avLst/>
          </a:prstGeom>
          <a:noFill/>
        </p:spPr>
        <p:txBody>
          <a:bodyPr wrap="none" rtlCol="0">
            <a:spAutoFit/>
          </a:bodyPr>
          <a:lstStyle/>
          <a:p>
            <a:r>
              <a:rPr lang="es-CL" sz="1400" dirty="0" smtClean="0"/>
              <a:t>264.000 Ton</a:t>
            </a:r>
            <a:endParaRPr lang="es-CL" sz="1400" dirty="0"/>
          </a:p>
        </p:txBody>
      </p:sp>
      <p:cxnSp>
        <p:nvCxnSpPr>
          <p:cNvPr id="21" name="Conector recto de flecha 20"/>
          <p:cNvCxnSpPr/>
          <p:nvPr/>
        </p:nvCxnSpPr>
        <p:spPr>
          <a:xfrm>
            <a:off x="2954012" y="1175285"/>
            <a:ext cx="20807" cy="26162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11 Rectángulo"/>
          <p:cNvSpPr/>
          <p:nvPr/>
        </p:nvSpPr>
        <p:spPr>
          <a:xfrm>
            <a:off x="416776" y="2753331"/>
            <a:ext cx="10383849" cy="1754326"/>
          </a:xfrm>
          <a:prstGeom prst="rect">
            <a:avLst/>
          </a:prstGeom>
        </p:spPr>
        <p:txBody>
          <a:bodyPr wrap="square">
            <a:spAutoFit/>
          </a:bodyPr>
          <a:lstStyle/>
          <a:p>
            <a:endParaRPr lang="es-CL" dirty="0" smtClean="0"/>
          </a:p>
          <a:p>
            <a:r>
              <a:rPr lang="es-CL" dirty="0" smtClean="0">
                <a:solidFill>
                  <a:srgbClr val="FF0000"/>
                </a:solidFill>
              </a:rPr>
              <a:t>Problemas  de abastecimiento  de  semilla</a:t>
            </a:r>
          </a:p>
          <a:p>
            <a:endParaRPr lang="es-CL" dirty="0" smtClean="0"/>
          </a:p>
          <a:p>
            <a:pPr algn="just"/>
            <a:r>
              <a:rPr lang="es-CL" dirty="0" smtClean="0"/>
              <a:t>Desde el 2013 el IFOP está llevando el  </a:t>
            </a:r>
            <a:r>
              <a:rPr lang="es-CL" i="1" dirty="0" smtClean="0"/>
              <a:t>“Programa de monitoreo y vigilancia sobre la disponibilidad larval de </a:t>
            </a:r>
            <a:r>
              <a:rPr lang="es-CL" i="1" dirty="0" err="1" smtClean="0"/>
              <a:t>mitílidos</a:t>
            </a:r>
            <a:r>
              <a:rPr lang="es-CL" i="1" dirty="0" smtClean="0"/>
              <a:t> para la sustentabilidad de la actividad de acuicultura en la zona sur austral de Chile.</a:t>
            </a:r>
          </a:p>
          <a:p>
            <a:endParaRPr lang="es-CL"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0478" y="1175285"/>
            <a:ext cx="3251167" cy="1793604"/>
          </a:xfrm>
          <a:prstGeom prst="rect">
            <a:avLst/>
          </a:prstGeom>
        </p:spPr>
      </p:pic>
      <p:sp>
        <p:nvSpPr>
          <p:cNvPr id="4" name="Rectángulo 3"/>
          <p:cNvSpPr/>
          <p:nvPr/>
        </p:nvSpPr>
        <p:spPr>
          <a:xfrm>
            <a:off x="416776" y="747167"/>
            <a:ext cx="5553059" cy="369332"/>
          </a:xfrm>
          <a:prstGeom prst="rect">
            <a:avLst/>
          </a:prstGeom>
        </p:spPr>
        <p:txBody>
          <a:bodyPr wrap="none">
            <a:spAutoFit/>
          </a:bodyPr>
          <a:lstStyle/>
          <a:p>
            <a:r>
              <a:rPr lang="es-CL" b="1" i="1" dirty="0"/>
              <a:t>IFOP  y su vinculación con la industria de la </a:t>
            </a:r>
            <a:r>
              <a:rPr lang="es-CL" b="1" i="1" dirty="0" err="1"/>
              <a:t>mitilicultura</a:t>
            </a:r>
            <a:r>
              <a:rPr lang="es-CL" b="1" i="1" dirty="0"/>
              <a:t> </a:t>
            </a:r>
          </a:p>
        </p:txBody>
      </p:sp>
    </p:spTree>
    <p:extLst>
      <p:ext uri="{BB962C8B-B14F-4D97-AF65-F5344CB8AC3E}">
        <p14:creationId xmlns:p14="http://schemas.microsoft.com/office/powerpoint/2010/main" val="14602672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FF0483D-E418-4C1E-9EE5-A9F9826C6B81}"/>
              </a:ext>
            </a:extLst>
          </p:cNvPr>
          <p:cNvSpPr txBox="1"/>
          <p:nvPr/>
        </p:nvSpPr>
        <p:spPr>
          <a:xfrm>
            <a:off x="1914610" y="2529426"/>
            <a:ext cx="8545630" cy="830997"/>
          </a:xfrm>
          <a:prstGeom prst="rect">
            <a:avLst/>
          </a:prstGeom>
          <a:noFill/>
        </p:spPr>
        <p:txBody>
          <a:bodyPr wrap="square">
            <a:spAutoFit/>
          </a:bodyPr>
          <a:lstStyle/>
          <a:p>
            <a:pPr algn="ctr">
              <a:lnSpc>
                <a:spcPct val="150000"/>
              </a:lnSpc>
              <a:spcAft>
                <a:spcPts val="800"/>
              </a:spcAft>
            </a:pPr>
            <a:r>
              <a:rPr lang="es-ES" sz="3200" dirty="0">
                <a:effectLst/>
                <a:latin typeface="Calibri" panose="020F0502020204030204" pitchFamily="34" charset="0"/>
                <a:ea typeface="Calibri" panose="020F0502020204030204" pitchFamily="34" charset="0"/>
                <a:cs typeface="Times New Roman" panose="02020603050405020304" pitchFamily="18" charset="0"/>
              </a:rPr>
              <a:t> </a:t>
            </a:r>
            <a:endParaRPr lang="es-CL"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CF1E4249-6673-424C-8FCA-2D0026F10F28}"/>
              </a:ext>
            </a:extLst>
          </p:cNvPr>
          <p:cNvSpPr txBox="1"/>
          <p:nvPr/>
        </p:nvSpPr>
        <p:spPr>
          <a:xfrm>
            <a:off x="563865" y="5335928"/>
            <a:ext cx="10993150" cy="461665"/>
          </a:xfrm>
          <a:prstGeom prst="rect">
            <a:avLst/>
          </a:prstGeom>
          <a:noFill/>
        </p:spPr>
        <p:txBody>
          <a:bodyPr wrap="square" rtlCol="0">
            <a:spAutoFit/>
          </a:bodyPr>
          <a:lstStyle/>
          <a:p>
            <a:r>
              <a:rPr lang="es-CL" sz="2400" dirty="0"/>
              <a:t>Marina </a:t>
            </a:r>
            <a:r>
              <a:rPr lang="es-CL" sz="2400" dirty="0" err="1"/>
              <a:t>Oyarzún</a:t>
            </a:r>
            <a:r>
              <a:rPr lang="es-CL" sz="2400" dirty="0"/>
              <a:t> </a:t>
            </a:r>
            <a:r>
              <a:rPr lang="es-CL" sz="2400" dirty="0" smtClean="0"/>
              <a:t>, Macarena Herrera, Cristian Segura, Cristina </a:t>
            </a:r>
            <a:r>
              <a:rPr lang="es-CL" sz="2400" dirty="0" err="1" smtClean="0"/>
              <a:t>Stuardo</a:t>
            </a:r>
            <a:r>
              <a:rPr lang="es-CL" sz="2400" dirty="0" smtClean="0"/>
              <a:t>, </a:t>
            </a:r>
            <a:r>
              <a:rPr lang="es-CL" sz="2400" dirty="0"/>
              <a:t>David </a:t>
            </a:r>
            <a:r>
              <a:rPr lang="es-CL" sz="2400" dirty="0" err="1" smtClean="0"/>
              <a:t>Opazo</a:t>
            </a:r>
            <a:r>
              <a:rPr lang="es-CL" sz="2400" dirty="0" smtClean="0"/>
              <a:t> </a:t>
            </a:r>
            <a:endParaRPr lang="es-CL" sz="2400" dirty="0"/>
          </a:p>
        </p:txBody>
      </p:sp>
      <p:sp>
        <p:nvSpPr>
          <p:cNvPr id="2" name="Rectángulo 1"/>
          <p:cNvSpPr/>
          <p:nvPr/>
        </p:nvSpPr>
        <p:spPr>
          <a:xfrm>
            <a:off x="688156" y="867434"/>
            <a:ext cx="11151909" cy="1200329"/>
          </a:xfrm>
          <a:prstGeom prst="rect">
            <a:avLst/>
          </a:prstGeom>
        </p:spPr>
        <p:txBody>
          <a:bodyPr wrap="square">
            <a:spAutoFit/>
          </a:bodyPr>
          <a:lstStyle/>
          <a:p>
            <a:pPr marL="90170" algn="just">
              <a:spcAft>
                <a:spcPts val="0"/>
              </a:spcAft>
            </a:pPr>
            <a:r>
              <a:rPr lang="es-CL" sz="2400" dirty="0">
                <a:latin typeface="Calibri" panose="020F0502020204030204" pitchFamily="34" charset="0"/>
                <a:ea typeface="Calibri" panose="020F0502020204030204" pitchFamily="34" charset="0"/>
                <a:cs typeface="Times New Roman" panose="02020603050405020304" pitchFamily="18" charset="0"/>
              </a:rPr>
              <a:t>PROGRAMA DE MONITOREO Y VIGILANCIA SOBRE LA DISPONIBILIDAD LARVAL DE MITÍLIDOS PARA LA SUSTENTABILIDAD DE LA ACTIVIDAD DE ACUICULTURA EN LA ZONA SUR AUSTRAL DE CHILE. ETAPA IX, </a:t>
            </a:r>
            <a:r>
              <a:rPr lang="es-CL" sz="2400" dirty="0" smtClean="0">
                <a:latin typeface="Calibri" panose="020F0502020204030204" pitchFamily="34" charset="0"/>
                <a:ea typeface="Calibri" panose="020F0502020204030204" pitchFamily="34" charset="0"/>
                <a:cs typeface="Times New Roman" panose="02020603050405020304" pitchFamily="18" charset="0"/>
              </a:rPr>
              <a:t>2021- 2022</a:t>
            </a:r>
            <a:endParaRPr lang="es-CL"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025" y="2589200"/>
            <a:ext cx="3810030" cy="1856457"/>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040" y="2589200"/>
            <a:ext cx="3921760" cy="1856457"/>
          </a:xfrm>
          <a:prstGeom prst="rect">
            <a:avLst/>
          </a:prstGeom>
        </p:spPr>
      </p:pic>
    </p:spTree>
    <p:extLst>
      <p:ext uri="{BB962C8B-B14F-4D97-AF65-F5344CB8AC3E}">
        <p14:creationId xmlns:p14="http://schemas.microsoft.com/office/powerpoint/2010/main" val="21959966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3A3EE12-2BC3-442C-AC53-C5EAB12C5453}"/>
              </a:ext>
            </a:extLst>
          </p:cNvPr>
          <p:cNvSpPr>
            <a:spLocks noGrp="1"/>
          </p:cNvSpPr>
          <p:nvPr>
            <p:ph type="title"/>
          </p:nvPr>
        </p:nvSpPr>
        <p:spPr>
          <a:xfrm>
            <a:off x="803476" y="353578"/>
            <a:ext cx="10515600" cy="1325563"/>
          </a:xfrm>
        </p:spPr>
        <p:txBody>
          <a:bodyPr>
            <a:normAutofit/>
          </a:bodyPr>
          <a:lstStyle/>
          <a:p>
            <a:r>
              <a:rPr lang="es-CL" sz="3600" dirty="0"/>
              <a:t>Contenidos</a:t>
            </a:r>
          </a:p>
        </p:txBody>
      </p:sp>
      <p:sp>
        <p:nvSpPr>
          <p:cNvPr id="5" name="Marcador de contenido 4">
            <a:extLst>
              <a:ext uri="{FF2B5EF4-FFF2-40B4-BE49-F238E27FC236}">
                <a16:creationId xmlns:a16="http://schemas.microsoft.com/office/drawing/2014/main" id="{8DF186B0-DC4C-43B6-B989-E3F81AC71924}"/>
              </a:ext>
            </a:extLst>
          </p:cNvPr>
          <p:cNvSpPr>
            <a:spLocks noGrp="1"/>
          </p:cNvSpPr>
          <p:nvPr>
            <p:ph idx="1"/>
          </p:nvPr>
        </p:nvSpPr>
        <p:spPr>
          <a:xfrm>
            <a:off x="712097" y="1481560"/>
            <a:ext cx="10515600" cy="5092860"/>
          </a:xfrm>
        </p:spPr>
        <p:txBody>
          <a:bodyPr>
            <a:normAutofit fontScale="77500" lnSpcReduction="20000"/>
          </a:bodyPr>
          <a:lstStyle/>
          <a:p>
            <a:pPr marL="0" indent="0">
              <a:lnSpc>
                <a:spcPct val="200000"/>
              </a:lnSpc>
              <a:buNone/>
            </a:pPr>
            <a:r>
              <a:rPr lang="es-CL" dirty="0" smtClean="0"/>
              <a:t>1</a:t>
            </a:r>
            <a:r>
              <a:rPr lang="es-CL" dirty="0" smtClean="0"/>
              <a:t>.-Origen </a:t>
            </a:r>
            <a:r>
              <a:rPr lang="es-CL" dirty="0" smtClean="0"/>
              <a:t>del programa</a:t>
            </a:r>
          </a:p>
          <a:p>
            <a:pPr marL="0" indent="0">
              <a:lnSpc>
                <a:spcPct val="200000"/>
              </a:lnSpc>
              <a:buNone/>
            </a:pPr>
            <a:r>
              <a:rPr lang="es-CL" dirty="0" smtClean="0"/>
              <a:t>2.-Objetivos</a:t>
            </a:r>
            <a:endParaRPr lang="es-CL" dirty="0"/>
          </a:p>
          <a:p>
            <a:pPr marL="0" indent="0">
              <a:lnSpc>
                <a:spcPct val="200000"/>
              </a:lnSpc>
              <a:buNone/>
            </a:pPr>
            <a:r>
              <a:rPr lang="es-CL" dirty="0"/>
              <a:t>3</a:t>
            </a:r>
            <a:r>
              <a:rPr lang="es-CL" dirty="0" smtClean="0"/>
              <a:t>. Metodologías y Resultados generales  </a:t>
            </a:r>
          </a:p>
          <a:p>
            <a:pPr marL="0" indent="0">
              <a:lnSpc>
                <a:spcPct val="200000"/>
              </a:lnSpc>
              <a:buNone/>
            </a:pPr>
            <a:r>
              <a:rPr lang="es-CL" dirty="0"/>
              <a:t>4</a:t>
            </a:r>
            <a:r>
              <a:rPr lang="es-CL" dirty="0" smtClean="0"/>
              <a:t>.-Colaboraciones y Difusión </a:t>
            </a:r>
          </a:p>
          <a:p>
            <a:pPr marL="0" indent="0">
              <a:lnSpc>
                <a:spcPct val="200000"/>
              </a:lnSpc>
              <a:buNone/>
            </a:pPr>
            <a:r>
              <a:rPr lang="es-CL" dirty="0"/>
              <a:t>5</a:t>
            </a:r>
            <a:r>
              <a:rPr lang="es-CL" dirty="0" smtClean="0"/>
              <a:t>.-Capacitaciones</a:t>
            </a:r>
          </a:p>
          <a:p>
            <a:pPr marL="0" indent="0">
              <a:lnSpc>
                <a:spcPct val="200000"/>
              </a:lnSpc>
              <a:buNone/>
            </a:pPr>
            <a:r>
              <a:rPr lang="es-CL" dirty="0" smtClean="0"/>
              <a:t> </a:t>
            </a:r>
          </a:p>
          <a:p>
            <a:pPr marL="0" indent="0">
              <a:lnSpc>
                <a:spcPct val="200000"/>
              </a:lnSpc>
              <a:buNone/>
            </a:pPr>
            <a:r>
              <a:rPr lang="es-CL" dirty="0" smtClean="0"/>
              <a:t> </a:t>
            </a:r>
            <a:endParaRPr lang="es-CL"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4662" y="1679141"/>
            <a:ext cx="3688366" cy="2144129"/>
          </a:xfrm>
          <a:prstGeom prst="rect">
            <a:avLst/>
          </a:prstGeom>
        </p:spPr>
      </p:pic>
      <p:pic>
        <p:nvPicPr>
          <p:cNvPr id="6" name="Picture 2"/>
          <p:cNvPicPr>
            <a:picLocks noChangeAspect="1" noChangeArrowheads="1"/>
          </p:cNvPicPr>
          <p:nvPr/>
        </p:nvPicPr>
        <p:blipFill>
          <a:blip r:embed="rId4"/>
          <a:srcRect/>
          <a:stretch>
            <a:fillRect/>
          </a:stretch>
        </p:blipFill>
        <p:spPr bwMode="auto">
          <a:xfrm>
            <a:off x="8273280" y="3438480"/>
            <a:ext cx="3691752" cy="2214174"/>
          </a:xfrm>
          <a:prstGeom prst="rect">
            <a:avLst/>
          </a:prstGeom>
          <a:noFill/>
          <a:ln w="9525">
            <a:noFill/>
            <a:miter lim="800000"/>
            <a:headEnd/>
            <a:tailEnd/>
          </a:ln>
          <a:effectLst/>
        </p:spPr>
      </p:pic>
    </p:spTree>
    <p:extLst>
      <p:ext uri="{BB962C8B-B14F-4D97-AF65-F5344CB8AC3E}">
        <p14:creationId xmlns:p14="http://schemas.microsoft.com/office/powerpoint/2010/main" val="29221800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E164128-3C06-4D67-9ECB-429C272941D3}"/>
              </a:ext>
            </a:extLst>
          </p:cNvPr>
          <p:cNvGrpSpPr/>
          <p:nvPr/>
        </p:nvGrpSpPr>
        <p:grpSpPr>
          <a:xfrm>
            <a:off x="781613" y="4691757"/>
            <a:ext cx="7874000" cy="2001674"/>
            <a:chOff x="628271" y="4379000"/>
            <a:chExt cx="7874000" cy="2001674"/>
          </a:xfrm>
        </p:grpSpPr>
        <p:pic>
          <p:nvPicPr>
            <p:cNvPr id="5" name="Imagen 4">
              <a:extLst>
                <a:ext uri="{FF2B5EF4-FFF2-40B4-BE49-F238E27FC236}">
                  <a16:creationId xmlns:a16="http://schemas.microsoft.com/office/drawing/2014/main" id="{6810F5FC-376F-44C8-9B1A-FF6EBD00B61F}"/>
                </a:ext>
              </a:extLst>
            </p:cNvPr>
            <p:cNvPicPr>
              <a:picLocks noChangeAspect="1"/>
            </p:cNvPicPr>
            <p:nvPr/>
          </p:nvPicPr>
          <p:blipFill>
            <a:blip r:embed="rId3"/>
            <a:stretch>
              <a:fillRect/>
            </a:stretch>
          </p:blipFill>
          <p:spPr>
            <a:xfrm>
              <a:off x="628271" y="4379000"/>
              <a:ext cx="7874000" cy="1715962"/>
            </a:xfrm>
            <a:prstGeom prst="rect">
              <a:avLst/>
            </a:prstGeom>
          </p:spPr>
        </p:pic>
        <p:sp>
          <p:nvSpPr>
            <p:cNvPr id="6" name="CuadroTexto 5">
              <a:extLst>
                <a:ext uri="{FF2B5EF4-FFF2-40B4-BE49-F238E27FC236}">
                  <a16:creationId xmlns:a16="http://schemas.microsoft.com/office/drawing/2014/main" id="{004CD628-F601-4ADC-83F7-342676F95583}"/>
                </a:ext>
              </a:extLst>
            </p:cNvPr>
            <p:cNvSpPr txBox="1"/>
            <p:nvPr/>
          </p:nvSpPr>
          <p:spPr>
            <a:xfrm>
              <a:off x="7408945" y="6134453"/>
              <a:ext cx="917239" cy="246221"/>
            </a:xfrm>
            <a:prstGeom prst="rect">
              <a:avLst/>
            </a:prstGeom>
            <a:noFill/>
          </p:spPr>
          <p:txBody>
            <a:bodyPr wrap="none" rtlCol="0">
              <a:spAutoFit/>
            </a:bodyPr>
            <a:lstStyle/>
            <a:p>
              <a:r>
                <a:rPr lang="es-CL" sz="1000" dirty="0">
                  <a:solidFill>
                    <a:srgbClr val="70AD47">
                      <a:lumMod val="50000"/>
                    </a:srgbClr>
                  </a:solidFill>
                  <a:latin typeface="Calibri" panose="020F0502020204030204"/>
                </a:rPr>
                <a:t>Pizarro (2008)</a:t>
              </a:r>
            </a:p>
          </p:txBody>
        </p:sp>
      </p:grpSp>
      <p:sp>
        <p:nvSpPr>
          <p:cNvPr id="7" name="Rectángulo 6">
            <a:extLst>
              <a:ext uri="{FF2B5EF4-FFF2-40B4-BE49-F238E27FC236}">
                <a16:creationId xmlns:a16="http://schemas.microsoft.com/office/drawing/2014/main" id="{D59BFB71-4FE3-4696-A7C5-BEED7D63D450}"/>
              </a:ext>
            </a:extLst>
          </p:cNvPr>
          <p:cNvSpPr/>
          <p:nvPr/>
        </p:nvSpPr>
        <p:spPr>
          <a:xfrm>
            <a:off x="509286" y="4259484"/>
            <a:ext cx="2106592" cy="2310835"/>
          </a:xfrm>
          <a:prstGeom prst="rect">
            <a:avLst/>
          </a:prstGeom>
          <a:noFill/>
          <a:ln w="476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CL">
              <a:solidFill>
                <a:prstClr val="black"/>
              </a:solidFill>
              <a:latin typeface="Calibri" panose="020F0502020204030204"/>
            </a:endParaRPr>
          </a:p>
        </p:txBody>
      </p:sp>
      <p:sp>
        <p:nvSpPr>
          <p:cNvPr id="10" name="CuadroTexto 9">
            <a:extLst>
              <a:ext uri="{FF2B5EF4-FFF2-40B4-BE49-F238E27FC236}">
                <a16:creationId xmlns:a16="http://schemas.microsoft.com/office/drawing/2014/main" id="{2E2CF9C4-A767-4344-B557-F005C1780F6E}"/>
              </a:ext>
            </a:extLst>
          </p:cNvPr>
          <p:cNvSpPr txBox="1"/>
          <p:nvPr/>
        </p:nvSpPr>
        <p:spPr>
          <a:xfrm>
            <a:off x="2921991" y="3778457"/>
            <a:ext cx="6094562" cy="246221"/>
          </a:xfrm>
          <a:prstGeom prst="rect">
            <a:avLst/>
          </a:prstGeom>
          <a:noFill/>
        </p:spPr>
        <p:txBody>
          <a:bodyPr wrap="square">
            <a:spAutoFit/>
          </a:bodyPr>
          <a:lstStyle/>
          <a:p>
            <a:r>
              <a:rPr lang="es-CL" sz="1000" b="0" i="0" dirty="0" smtClean="0">
                <a:solidFill>
                  <a:srgbClr val="212529"/>
                </a:solidFill>
                <a:effectLst/>
                <a:latin typeface="-apple-system"/>
              </a:rPr>
              <a:t>Fuente</a:t>
            </a:r>
            <a:r>
              <a:rPr lang="es-CL" sz="1000" b="0" i="0" dirty="0">
                <a:solidFill>
                  <a:srgbClr val="212529"/>
                </a:solidFill>
                <a:effectLst/>
                <a:latin typeface="-apple-system"/>
              </a:rPr>
              <a:t>: </a:t>
            </a:r>
            <a:r>
              <a:rPr lang="es-CL" sz="1000" b="0" i="0" dirty="0" err="1" smtClean="0">
                <a:solidFill>
                  <a:srgbClr val="212529"/>
                </a:solidFill>
                <a:effectLst/>
                <a:latin typeface="-apple-system"/>
              </a:rPr>
              <a:t>SERNAPESCAl</a:t>
            </a:r>
            <a:endParaRPr lang="es-CL" sz="1000" dirty="0"/>
          </a:p>
        </p:txBody>
      </p:sp>
      <p:cxnSp>
        <p:nvCxnSpPr>
          <p:cNvPr id="12" name="Conector recto de flecha 11">
            <a:extLst>
              <a:ext uri="{FF2B5EF4-FFF2-40B4-BE49-F238E27FC236}">
                <a16:creationId xmlns:a16="http://schemas.microsoft.com/office/drawing/2014/main" id="{AEAC0D9A-5D81-46F7-8610-B82BC32E2A2C}"/>
              </a:ext>
            </a:extLst>
          </p:cNvPr>
          <p:cNvCxnSpPr>
            <a:cxnSpLocks/>
          </p:cNvCxnSpPr>
          <p:nvPr/>
        </p:nvCxnSpPr>
        <p:spPr>
          <a:xfrm>
            <a:off x="6193047" y="1420872"/>
            <a:ext cx="0" cy="650450"/>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259D7D47-D822-4AFB-980B-82713F083E27}"/>
              </a:ext>
            </a:extLst>
          </p:cNvPr>
          <p:cNvCxnSpPr>
            <a:cxnSpLocks/>
          </p:cNvCxnSpPr>
          <p:nvPr/>
        </p:nvCxnSpPr>
        <p:spPr>
          <a:xfrm>
            <a:off x="6984699" y="1239609"/>
            <a:ext cx="0" cy="650450"/>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9526A45B-E5B4-4722-B147-95005F7C93B9}"/>
              </a:ext>
            </a:extLst>
          </p:cNvPr>
          <p:cNvSpPr txBox="1"/>
          <p:nvPr/>
        </p:nvSpPr>
        <p:spPr>
          <a:xfrm>
            <a:off x="9032240" y="169003"/>
            <a:ext cx="3025572" cy="646331"/>
          </a:xfrm>
          <a:prstGeom prst="rect">
            <a:avLst/>
          </a:prstGeom>
          <a:noFill/>
        </p:spPr>
        <p:txBody>
          <a:bodyPr wrap="none" rtlCol="0">
            <a:spAutoFit/>
          </a:bodyPr>
          <a:lstStyle/>
          <a:p>
            <a:r>
              <a:rPr lang="es-CL" dirty="0">
                <a:solidFill>
                  <a:schemeClr val="bg1"/>
                </a:solidFill>
              </a:rPr>
              <a:t>1</a:t>
            </a:r>
            <a:r>
              <a:rPr lang="es-CL" dirty="0" smtClean="0">
                <a:solidFill>
                  <a:schemeClr val="bg1"/>
                </a:solidFill>
              </a:rPr>
              <a:t>.- Importancia de la actividad</a:t>
            </a:r>
            <a:endParaRPr lang="es-CL" dirty="0">
              <a:solidFill>
                <a:schemeClr val="bg1"/>
              </a:solidFill>
            </a:endParaRPr>
          </a:p>
          <a:p>
            <a:endParaRPr lang="es-CL" dirty="0">
              <a:solidFill>
                <a:schemeClr val="bg1"/>
              </a:solidFill>
            </a:endParaRPr>
          </a:p>
        </p:txBody>
      </p:sp>
      <p:graphicFrame>
        <p:nvGraphicFramePr>
          <p:cNvPr id="17" name="Gráfico 16"/>
          <p:cNvGraphicFramePr>
            <a:graphicFrameLocks/>
          </p:cNvGraphicFramePr>
          <p:nvPr>
            <p:extLst>
              <p:ext uri="{D42A27DB-BD31-4B8C-83A1-F6EECF244321}">
                <p14:modId xmlns:p14="http://schemas.microsoft.com/office/powerpoint/2010/main" val="99891892"/>
              </p:ext>
            </p:extLst>
          </p:nvPr>
        </p:nvGraphicFramePr>
        <p:xfrm>
          <a:off x="1585732" y="655940"/>
          <a:ext cx="7613987" cy="2958746"/>
        </p:xfrm>
        <a:graphic>
          <a:graphicData uri="http://schemas.openxmlformats.org/drawingml/2006/chart">
            <c:chart xmlns:c="http://schemas.openxmlformats.org/drawingml/2006/chart" xmlns:r="http://schemas.openxmlformats.org/officeDocument/2006/relationships" r:id="rId4"/>
          </a:graphicData>
        </a:graphic>
      </p:graphicFrame>
      <p:pic>
        <p:nvPicPr>
          <p:cNvPr id="19" name="Picture 2" descr="Resultado de imagen para mapa region de los lagos"/>
          <p:cNvPicPr>
            <a:picLocks noChangeAspect="1" noChangeArrowheads="1"/>
          </p:cNvPicPr>
          <p:nvPr/>
        </p:nvPicPr>
        <p:blipFill>
          <a:blip r:embed="rId5"/>
          <a:srcRect/>
          <a:stretch>
            <a:fillRect/>
          </a:stretch>
        </p:blipFill>
        <p:spPr bwMode="auto">
          <a:xfrm>
            <a:off x="9396954" y="678703"/>
            <a:ext cx="2612201" cy="3072614"/>
          </a:xfrm>
          <a:prstGeom prst="rect">
            <a:avLst/>
          </a:prstGeom>
          <a:noFill/>
        </p:spPr>
      </p:pic>
      <p:sp>
        <p:nvSpPr>
          <p:cNvPr id="3" name="Rectángulo 2"/>
          <p:cNvSpPr/>
          <p:nvPr/>
        </p:nvSpPr>
        <p:spPr>
          <a:xfrm>
            <a:off x="8980090" y="4188449"/>
            <a:ext cx="3129872" cy="2031325"/>
          </a:xfrm>
          <a:prstGeom prst="rect">
            <a:avLst/>
          </a:prstGeom>
        </p:spPr>
        <p:txBody>
          <a:bodyPr wrap="square">
            <a:spAutoFit/>
          </a:bodyPr>
          <a:lstStyle/>
          <a:p>
            <a:pPr algn="just"/>
            <a:r>
              <a:rPr lang="es-ES" b="1" dirty="0" smtClean="0">
                <a:solidFill>
                  <a:srgbClr val="202124"/>
                </a:solidFill>
              </a:rPr>
              <a:t>● Primer exportador a nivel mundial.</a:t>
            </a:r>
          </a:p>
          <a:p>
            <a:pPr algn="just"/>
            <a:r>
              <a:rPr lang="es-ES" b="1" dirty="0" smtClean="0">
                <a:solidFill>
                  <a:srgbClr val="202124"/>
                </a:solidFill>
              </a:rPr>
              <a:t>● Segundo productor a nivel mundial (China)</a:t>
            </a:r>
          </a:p>
          <a:p>
            <a:pPr algn="just"/>
            <a:r>
              <a:rPr lang="es-ES" b="1" dirty="0" smtClean="0">
                <a:solidFill>
                  <a:srgbClr val="202124"/>
                </a:solidFill>
              </a:rPr>
              <a:t>● Exportación: </a:t>
            </a:r>
            <a:r>
              <a:rPr lang="es-CL" b="1" dirty="0"/>
              <a:t>US</a:t>
            </a:r>
            <a:r>
              <a:rPr lang="es-CL" b="1" dirty="0" smtClean="0"/>
              <a:t>$ </a:t>
            </a:r>
            <a:r>
              <a:rPr lang="es-ES" b="1" dirty="0" smtClean="0">
                <a:solidFill>
                  <a:srgbClr val="202124"/>
                </a:solidFill>
              </a:rPr>
              <a:t>250 </a:t>
            </a:r>
            <a:r>
              <a:rPr lang="es-ES" b="1" dirty="0" err="1" smtClean="0">
                <a:solidFill>
                  <a:srgbClr val="202124"/>
                </a:solidFill>
              </a:rPr>
              <a:t>mill</a:t>
            </a:r>
            <a:r>
              <a:rPr lang="es-ES" b="1" dirty="0" smtClean="0">
                <a:solidFill>
                  <a:srgbClr val="202124"/>
                </a:solidFill>
              </a:rPr>
              <a:t> 2021 (11%)</a:t>
            </a:r>
          </a:p>
          <a:p>
            <a:pPr algn="just"/>
            <a:r>
              <a:rPr lang="es-ES" b="1" dirty="0" smtClean="0">
                <a:solidFill>
                  <a:srgbClr val="202124"/>
                </a:solidFill>
              </a:rPr>
              <a:t>● Empleos:  17. 000 </a:t>
            </a:r>
            <a:endParaRPr lang="es-CL" dirty="0"/>
          </a:p>
        </p:txBody>
      </p:sp>
    </p:spTree>
    <p:extLst>
      <p:ext uri="{BB962C8B-B14F-4D97-AF65-F5344CB8AC3E}">
        <p14:creationId xmlns:p14="http://schemas.microsoft.com/office/powerpoint/2010/main" val="388289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a:extLst>
              <a:ext uri="{FF2B5EF4-FFF2-40B4-BE49-F238E27FC236}">
                <a16:creationId xmlns:a16="http://schemas.microsoft.com/office/drawing/2014/main" id="{9526A45B-E5B4-4722-B147-95005F7C93B9}"/>
              </a:ext>
            </a:extLst>
          </p:cNvPr>
          <p:cNvSpPr txBox="1"/>
          <p:nvPr/>
        </p:nvSpPr>
        <p:spPr>
          <a:xfrm>
            <a:off x="9342981" y="9609"/>
            <a:ext cx="2845587" cy="646331"/>
          </a:xfrm>
          <a:prstGeom prst="rect">
            <a:avLst/>
          </a:prstGeom>
          <a:noFill/>
        </p:spPr>
        <p:txBody>
          <a:bodyPr wrap="none" rtlCol="0">
            <a:spAutoFit/>
          </a:bodyPr>
          <a:lstStyle/>
          <a:p>
            <a:r>
              <a:rPr lang="es-CL" dirty="0">
                <a:solidFill>
                  <a:schemeClr val="bg1"/>
                </a:solidFill>
              </a:rPr>
              <a:t>1</a:t>
            </a:r>
            <a:r>
              <a:rPr lang="es-CL" dirty="0" smtClean="0">
                <a:solidFill>
                  <a:schemeClr val="bg1"/>
                </a:solidFill>
              </a:rPr>
              <a:t>.- Justificación </a:t>
            </a:r>
            <a:r>
              <a:rPr lang="es-CL" dirty="0">
                <a:solidFill>
                  <a:schemeClr val="bg1"/>
                </a:solidFill>
              </a:rPr>
              <a:t>del proyecto</a:t>
            </a:r>
          </a:p>
          <a:p>
            <a:endParaRPr lang="es-CL" dirty="0">
              <a:solidFill>
                <a:schemeClr val="bg1"/>
              </a:solidFill>
            </a:endParaRPr>
          </a:p>
        </p:txBody>
      </p:sp>
      <p:pic>
        <p:nvPicPr>
          <p:cNvPr id="18" name="Picture 10" descr="Huelmo6"/>
          <p:cNvPicPr>
            <a:picLocks noChangeAspect="1" noChangeArrowheads="1"/>
          </p:cNvPicPr>
          <p:nvPr/>
        </p:nvPicPr>
        <p:blipFill>
          <a:blip r:embed="rId3" cstate="print"/>
          <a:srcRect/>
          <a:stretch>
            <a:fillRect/>
          </a:stretch>
        </p:blipFill>
        <p:spPr>
          <a:xfrm>
            <a:off x="1341913" y="2814453"/>
            <a:ext cx="4156362" cy="2933204"/>
          </a:xfrm>
          <a:prstGeom prst="rect">
            <a:avLst/>
          </a:prstGeom>
          <a:ln/>
        </p:spPr>
      </p:pic>
      <p:pic>
        <p:nvPicPr>
          <p:cNvPr id="19" name="Imagen 18">
            <a:extLst>
              <a:ext uri="{FF2B5EF4-FFF2-40B4-BE49-F238E27FC236}">
                <a16:creationId xmlns:a16="http://schemas.microsoft.com/office/drawing/2014/main" id="{29BD33F7-4A27-4F78-90A5-AC37D5014146}"/>
              </a:ext>
            </a:extLst>
          </p:cNvPr>
          <p:cNvPicPr>
            <a:picLocks noChangeAspect="1"/>
          </p:cNvPicPr>
          <p:nvPr/>
        </p:nvPicPr>
        <p:blipFill>
          <a:blip r:embed="rId4"/>
          <a:stretch>
            <a:fillRect/>
          </a:stretch>
        </p:blipFill>
        <p:spPr>
          <a:xfrm>
            <a:off x="0" y="1146297"/>
            <a:ext cx="7800975" cy="1504950"/>
          </a:xfrm>
          <a:prstGeom prst="rect">
            <a:avLst/>
          </a:prstGeom>
        </p:spPr>
      </p:pic>
      <p:pic>
        <p:nvPicPr>
          <p:cNvPr id="5" name="Picture 4"/>
          <p:cNvPicPr>
            <a:picLocks noChangeAspect="1" noChangeArrowheads="1"/>
          </p:cNvPicPr>
          <p:nvPr/>
        </p:nvPicPr>
        <p:blipFill>
          <a:blip r:embed="rId5"/>
          <a:srcRect/>
          <a:stretch>
            <a:fillRect/>
          </a:stretch>
        </p:blipFill>
        <p:spPr bwMode="auto">
          <a:xfrm>
            <a:off x="9084165" y="2057905"/>
            <a:ext cx="2601926" cy="2151651"/>
          </a:xfrm>
          <a:prstGeom prst="rect">
            <a:avLst/>
          </a:prstGeom>
          <a:noFill/>
          <a:ln w="9525">
            <a:noFill/>
            <a:miter lim="800000"/>
            <a:headEnd/>
            <a:tailEnd/>
          </a:ln>
          <a:effectLst/>
        </p:spPr>
      </p:pic>
      <p:cxnSp>
        <p:nvCxnSpPr>
          <p:cNvPr id="6" name="Conector recto de flecha 5"/>
          <p:cNvCxnSpPr/>
          <p:nvPr/>
        </p:nvCxnSpPr>
        <p:spPr>
          <a:xfrm>
            <a:off x="7185477" y="3411300"/>
            <a:ext cx="50446" cy="63154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CuadroTexto 8"/>
          <p:cNvSpPr txBox="1"/>
          <p:nvPr/>
        </p:nvSpPr>
        <p:spPr>
          <a:xfrm>
            <a:off x="6725631" y="4127166"/>
            <a:ext cx="970137" cy="307777"/>
          </a:xfrm>
          <a:prstGeom prst="rect">
            <a:avLst/>
          </a:prstGeom>
          <a:noFill/>
        </p:spPr>
        <p:txBody>
          <a:bodyPr wrap="none" rtlCol="0">
            <a:spAutoFit/>
          </a:bodyPr>
          <a:lstStyle/>
          <a:p>
            <a:r>
              <a:rPr lang="es-CL" sz="1400" dirty="0" smtClean="0"/>
              <a:t>2011-2012</a:t>
            </a:r>
            <a:endParaRPr lang="es-CL" sz="1400" dirty="0"/>
          </a:p>
        </p:txBody>
      </p:sp>
      <p:sp>
        <p:nvSpPr>
          <p:cNvPr id="10" name="Rectángulo 9"/>
          <p:cNvSpPr/>
          <p:nvPr/>
        </p:nvSpPr>
        <p:spPr>
          <a:xfrm>
            <a:off x="7153146" y="4497829"/>
            <a:ext cx="108000" cy="540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p:cNvSpPr/>
          <p:nvPr/>
        </p:nvSpPr>
        <p:spPr>
          <a:xfrm>
            <a:off x="6594777" y="5100715"/>
            <a:ext cx="1332737" cy="369332"/>
          </a:xfrm>
          <a:prstGeom prst="rect">
            <a:avLst/>
          </a:prstGeom>
        </p:spPr>
        <p:txBody>
          <a:bodyPr wrap="none">
            <a:spAutoFit/>
          </a:bodyPr>
          <a:lstStyle/>
          <a:p>
            <a:r>
              <a:rPr lang="es-CL" dirty="0"/>
              <a:t>264.000 Ton</a:t>
            </a:r>
          </a:p>
        </p:txBody>
      </p:sp>
      <p:sp>
        <p:nvSpPr>
          <p:cNvPr id="7" name="Rectángulo 6"/>
          <p:cNvSpPr/>
          <p:nvPr/>
        </p:nvSpPr>
        <p:spPr>
          <a:xfrm>
            <a:off x="5739282" y="5458695"/>
            <a:ext cx="6096000" cy="1200329"/>
          </a:xfrm>
          <a:prstGeom prst="rect">
            <a:avLst/>
          </a:prstGeom>
        </p:spPr>
        <p:txBody>
          <a:bodyPr>
            <a:spAutoFit/>
          </a:bodyPr>
          <a:lstStyle/>
          <a:p>
            <a:pPr algn="just"/>
            <a:r>
              <a:rPr lang="es-CL" dirty="0"/>
              <a:t>La </a:t>
            </a:r>
            <a:r>
              <a:rPr lang="es-CL" dirty="0" err="1"/>
              <a:t>Subpesca</a:t>
            </a:r>
            <a:r>
              <a:rPr lang="es-CL" dirty="0"/>
              <a:t> propuso este programa para determinar los períodos y sectores con mayor abundancia de larvas de </a:t>
            </a:r>
            <a:r>
              <a:rPr lang="es-CL" dirty="0" err="1"/>
              <a:t>mitílidos</a:t>
            </a:r>
            <a:r>
              <a:rPr lang="es-CL" dirty="0"/>
              <a:t>, con el fin de evaluar indirectamente la disponibilidad de semillas en el medio.</a:t>
            </a:r>
          </a:p>
        </p:txBody>
      </p:sp>
    </p:spTree>
    <p:extLst>
      <p:ext uri="{BB962C8B-B14F-4D97-AF65-F5344CB8AC3E}">
        <p14:creationId xmlns:p14="http://schemas.microsoft.com/office/powerpoint/2010/main" val="147319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a:extLst>
              <a:ext uri="{FF2B5EF4-FFF2-40B4-BE49-F238E27FC236}">
                <a16:creationId xmlns:a16="http://schemas.microsoft.com/office/drawing/2014/main" id="{76A0CFC7-A9C9-4035-AD8E-BFEEEC06B3DE}"/>
              </a:ext>
            </a:extLst>
          </p:cNvPr>
          <p:cNvSpPr txBox="1">
            <a:spLocks/>
          </p:cNvSpPr>
          <p:nvPr/>
        </p:nvSpPr>
        <p:spPr>
          <a:xfrm>
            <a:off x="1981200" y="838065"/>
            <a:ext cx="8229600" cy="1458821"/>
          </a:xfrm>
          <a:prstGeom prst="rect">
            <a:avLst/>
          </a:prstGeom>
          <a:ln>
            <a:solidFill>
              <a:srgbClr val="FF0066"/>
            </a:solidFill>
          </a:ln>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CL" sz="4000" dirty="0"/>
              <a:t>Objetivo General</a:t>
            </a:r>
          </a:p>
          <a:p>
            <a:endParaRPr lang="es-CL" sz="2000" dirty="0"/>
          </a:p>
          <a:p>
            <a:r>
              <a:rPr lang="es-CL" sz="2900" dirty="0"/>
              <a:t>Realizar actividades de monitoreo e investigación que aporten a la sustentabilidad de la actividad de captación de semillas de mitílidos en la zona sur austral de Chile.</a:t>
            </a:r>
          </a:p>
        </p:txBody>
      </p:sp>
      <p:sp>
        <p:nvSpPr>
          <p:cNvPr id="7" name="Marcador de contenido 6">
            <a:extLst>
              <a:ext uri="{FF2B5EF4-FFF2-40B4-BE49-F238E27FC236}">
                <a16:creationId xmlns:a16="http://schemas.microsoft.com/office/drawing/2014/main" id="{D4F1DA74-AD3A-46EC-9086-629D70DCE7B0}"/>
              </a:ext>
            </a:extLst>
          </p:cNvPr>
          <p:cNvSpPr>
            <a:spLocks noGrp="1"/>
          </p:cNvSpPr>
          <p:nvPr>
            <p:ph idx="1"/>
          </p:nvPr>
        </p:nvSpPr>
        <p:spPr>
          <a:xfrm>
            <a:off x="100361" y="2917500"/>
            <a:ext cx="11253439" cy="3661720"/>
          </a:xfrm>
        </p:spPr>
        <p:txBody>
          <a:bodyPr>
            <a:normAutofit/>
          </a:bodyPr>
          <a:lstStyle/>
          <a:p>
            <a:pPr marL="914400" lvl="2" indent="0" algn="just">
              <a:spcAft>
                <a:spcPts val="600"/>
              </a:spcAft>
              <a:buNone/>
            </a:pPr>
            <a:r>
              <a:rPr lang="es-ES" dirty="0" smtClean="0">
                <a:effectLst/>
                <a:ea typeface="Calibri" panose="020F0502020204030204" pitchFamily="34" charset="0"/>
                <a:cs typeface="Times New Roman" panose="02020603050405020304" pitchFamily="18" charset="0"/>
              </a:rPr>
              <a:t>Objetivos Específicos</a:t>
            </a:r>
          </a:p>
          <a:p>
            <a:pPr marL="1143000" lvl="2" indent="-228600" algn="just">
              <a:spcAft>
                <a:spcPts val="600"/>
              </a:spcAft>
              <a:buFont typeface="+mj-lt"/>
              <a:buAutoNum type="arabicPeriod"/>
            </a:pPr>
            <a:endParaRPr lang="es-ES" dirty="0">
              <a:ea typeface="Calibri" panose="020F0502020204030204" pitchFamily="34" charset="0"/>
              <a:cs typeface="Times New Roman" panose="02020603050405020304" pitchFamily="18" charset="0"/>
            </a:endParaRPr>
          </a:p>
          <a:p>
            <a:pPr marL="1143000" lvl="2" indent="-228600" algn="just">
              <a:spcAft>
                <a:spcPts val="600"/>
              </a:spcAft>
              <a:buFont typeface="+mj-lt"/>
              <a:buAutoNum type="arabicPeriod"/>
            </a:pPr>
            <a:r>
              <a:rPr lang="es-ES" dirty="0" smtClean="0">
                <a:effectLst/>
                <a:ea typeface="Calibri" panose="020F0502020204030204" pitchFamily="34" charset="0"/>
                <a:cs typeface="Times New Roman" panose="02020603050405020304" pitchFamily="18" charset="0"/>
              </a:rPr>
              <a:t>Describir </a:t>
            </a:r>
            <a:r>
              <a:rPr lang="es-ES" dirty="0">
                <a:effectLst/>
                <a:ea typeface="Calibri" panose="020F0502020204030204" pitchFamily="34" charset="0"/>
                <a:cs typeface="Times New Roman" panose="02020603050405020304" pitchFamily="18" charset="0"/>
              </a:rPr>
              <a:t>la variabilidad de la abundancia de larvas de mitílidos y su relación con variables ambientales durante un ciclo anual.</a:t>
            </a:r>
            <a:endParaRPr lang="es-CL" dirty="0">
              <a:effectLst/>
              <a:ea typeface="Calibri" panose="020F0502020204030204" pitchFamily="34" charset="0"/>
              <a:cs typeface="Times New Roman" panose="02020603050405020304" pitchFamily="18" charset="0"/>
            </a:endParaRPr>
          </a:p>
          <a:p>
            <a:pPr marL="1143000" lvl="2" indent="-228600" algn="just">
              <a:spcAft>
                <a:spcPts val="600"/>
              </a:spcAft>
              <a:buFont typeface="+mj-lt"/>
              <a:buAutoNum type="arabicPeriod"/>
            </a:pPr>
            <a:r>
              <a:rPr lang="es-ES" dirty="0">
                <a:effectLst/>
                <a:ea typeface="Calibri" panose="020F0502020204030204" pitchFamily="34" charset="0"/>
                <a:cs typeface="Times New Roman" panose="02020603050405020304" pitchFamily="18" charset="0"/>
              </a:rPr>
              <a:t>Estudiar la relación entre el suministro natural de larvas competentes de mitílidos y la captación de semillas</a:t>
            </a:r>
            <a:r>
              <a:rPr lang="es-CL" dirty="0">
                <a:effectLst/>
                <a:ea typeface="Calibri" panose="020F0502020204030204" pitchFamily="34" charset="0"/>
                <a:cs typeface="Times New Roman" panose="02020603050405020304" pitchFamily="18" charset="0"/>
              </a:rPr>
              <a:t>. </a:t>
            </a:r>
          </a:p>
          <a:p>
            <a:pPr marL="1143000" lvl="2" indent="-228600" algn="just">
              <a:spcAft>
                <a:spcPts val="600"/>
              </a:spcAft>
              <a:buFont typeface="+mj-lt"/>
              <a:buAutoNum type="arabicPeriod"/>
            </a:pPr>
            <a:r>
              <a:rPr lang="es-ES" dirty="0">
                <a:effectLst/>
                <a:ea typeface="Calibri" panose="020F0502020204030204" pitchFamily="34" charset="0"/>
                <a:cs typeface="Times New Roman" panose="02020603050405020304" pitchFamily="18" charset="0"/>
              </a:rPr>
              <a:t>Determinar el desempeño de la actividad de captación de semillas de mitílidos durante la temporada </a:t>
            </a:r>
            <a:r>
              <a:rPr lang="es-ES" dirty="0" smtClean="0">
                <a:effectLst/>
                <a:ea typeface="Calibri" panose="020F0502020204030204" pitchFamily="34" charset="0"/>
                <a:cs typeface="Times New Roman" panose="02020603050405020304" pitchFamily="18" charset="0"/>
              </a:rPr>
              <a:t>2020-2021</a:t>
            </a:r>
            <a:r>
              <a:rPr lang="es-CL" dirty="0" smtClean="0">
                <a:effectLst/>
                <a:ea typeface="Calibri" panose="020F0502020204030204" pitchFamily="34" charset="0"/>
                <a:cs typeface="Times New Roman" panose="02020603050405020304" pitchFamily="18" charset="0"/>
              </a:rPr>
              <a:t>, </a:t>
            </a:r>
            <a:r>
              <a:rPr lang="es-CL" dirty="0">
                <a:effectLst/>
                <a:ea typeface="Calibri" panose="020F0502020204030204" pitchFamily="34" charset="0"/>
                <a:cs typeface="Times New Roman" panose="02020603050405020304" pitchFamily="18" charset="0"/>
              </a:rPr>
              <a:t>mediante la aplicación de encuestas a miembros del sector mitilicultor.</a:t>
            </a:r>
          </a:p>
          <a:p>
            <a:pPr marL="1143000" lvl="2" indent="-228600" algn="just">
              <a:spcAft>
                <a:spcPts val="600"/>
              </a:spcAft>
              <a:buFont typeface="+mj-lt"/>
              <a:buAutoNum type="arabicPeriod"/>
            </a:pPr>
            <a:r>
              <a:rPr lang="es-ES" dirty="0">
                <a:effectLst/>
                <a:ea typeface="Calibri" panose="020F0502020204030204" pitchFamily="34" charset="0"/>
                <a:cs typeface="Times New Roman" panose="02020603050405020304" pitchFamily="18" charset="0"/>
              </a:rPr>
              <a:t>Realizar divulgación y difusión de los resultados obtenidos por el programa de monitoreo.</a:t>
            </a:r>
            <a:endParaRPr lang="es-CL" dirty="0">
              <a:effectLst/>
              <a:ea typeface="Calibri" panose="020F0502020204030204" pitchFamily="34" charset="0"/>
              <a:cs typeface="Times New Roman" panose="02020603050405020304" pitchFamily="18" charset="0"/>
            </a:endParaRPr>
          </a:p>
          <a:p>
            <a:endParaRPr lang="es-CL" dirty="0"/>
          </a:p>
        </p:txBody>
      </p:sp>
      <p:sp>
        <p:nvSpPr>
          <p:cNvPr id="8" name="CuadroTexto 7">
            <a:extLst>
              <a:ext uri="{FF2B5EF4-FFF2-40B4-BE49-F238E27FC236}">
                <a16:creationId xmlns:a16="http://schemas.microsoft.com/office/drawing/2014/main" id="{90AC1EB0-7150-44E4-AB54-CD03EDFA539D}"/>
              </a:ext>
            </a:extLst>
          </p:cNvPr>
          <p:cNvSpPr txBox="1"/>
          <p:nvPr/>
        </p:nvSpPr>
        <p:spPr>
          <a:xfrm>
            <a:off x="10812556" y="9609"/>
            <a:ext cx="1369157" cy="646331"/>
          </a:xfrm>
          <a:prstGeom prst="rect">
            <a:avLst/>
          </a:prstGeom>
          <a:noFill/>
        </p:spPr>
        <p:txBody>
          <a:bodyPr wrap="none" rtlCol="0">
            <a:spAutoFit/>
          </a:bodyPr>
          <a:lstStyle/>
          <a:p>
            <a:r>
              <a:rPr lang="es-CL" dirty="0">
                <a:solidFill>
                  <a:schemeClr val="bg1"/>
                </a:solidFill>
              </a:rPr>
              <a:t>2.- Objetivos</a:t>
            </a:r>
          </a:p>
          <a:p>
            <a:endParaRPr lang="es-CL" dirty="0">
              <a:solidFill>
                <a:schemeClr val="bg1"/>
              </a:solidFill>
            </a:endParaRPr>
          </a:p>
        </p:txBody>
      </p:sp>
    </p:spTree>
    <p:extLst>
      <p:ext uri="{BB962C8B-B14F-4D97-AF65-F5344CB8AC3E}">
        <p14:creationId xmlns:p14="http://schemas.microsoft.com/office/powerpoint/2010/main" val="285855789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2861</TotalTime>
  <Words>4391</Words>
  <Application>Microsoft Office PowerPoint</Application>
  <PresentationFormat>Panorámica</PresentationFormat>
  <Paragraphs>325</Paragraphs>
  <Slides>29</Slides>
  <Notes>27</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29</vt:i4>
      </vt:variant>
    </vt:vector>
  </HeadingPairs>
  <TitlesOfParts>
    <vt:vector size="36" baseType="lpstr">
      <vt:lpstr>-apple-system</vt:lpstr>
      <vt:lpstr>Arial</vt:lpstr>
      <vt:lpstr>Arial Narrow</vt:lpstr>
      <vt:lpstr>Calibri</vt:lpstr>
      <vt:lpstr>Calibri Light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Contenidos</vt:lpstr>
      <vt:lpstr>Presentación de PowerPoint</vt:lpstr>
      <vt:lpstr>Presentación de PowerPoint</vt:lpstr>
      <vt:lpstr>Presentación de PowerPoint</vt:lpstr>
      <vt:lpstr>1.- Describir la variabilidad de la abundancia de larvas de mitílidos y su relación con variables ambientales durante un ciclo anual.</vt:lpstr>
      <vt:lpstr>1.- Describir la variabilidad de la abundancia de larvas de mitílidos y su relación con variables ambientales durante un ciclo anual. </vt:lpstr>
      <vt:lpstr>1.- Describir la variabilidad de la abundancia de larvas de mitílidos y su relación con variables ambientales durante un ciclo anual. </vt:lpstr>
      <vt:lpstr>Resultados</vt:lpstr>
      <vt:lpstr>2.- Estudiar la relación entre el suministro natural de larvas competentes de mitílidos y la captación de semillas.  </vt:lpstr>
      <vt:lpstr>RESULTADOS</vt:lpstr>
      <vt:lpstr>3.- Determinar el desempeño de la actividad de captación de semillas de mitílidos durante la temporada 2020-2021, mediante la aplicación de encuestas a miembros del sector mitilicultor.</vt:lpstr>
      <vt:lpstr>3.- Determinar el desempeño de la actividad de captación de semillas de mitílidos durante la temporada, mediante la aplicación de encuestas a miembros del sector mitilicultor.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David Opazo</dc:creator>
  <cp:lastModifiedBy>Marina Oyarzun</cp:lastModifiedBy>
  <cp:revision>220</cp:revision>
  <cp:lastPrinted>2022-09-23T21:24:43Z</cp:lastPrinted>
  <dcterms:created xsi:type="dcterms:W3CDTF">2020-08-24T09:34:53Z</dcterms:created>
  <dcterms:modified xsi:type="dcterms:W3CDTF">2022-09-26T11:43:39Z</dcterms:modified>
</cp:coreProperties>
</file>